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97"/>
  </p:notesMasterIdLst>
  <p:handoutMasterIdLst>
    <p:handoutMasterId r:id="rId98"/>
  </p:handoutMasterIdLst>
  <p:sldIdLst>
    <p:sldId id="256" r:id="rId3"/>
    <p:sldId id="486" r:id="rId4"/>
    <p:sldId id="480" r:id="rId5"/>
    <p:sldId id="349" r:id="rId6"/>
    <p:sldId id="485" r:id="rId7"/>
    <p:sldId id="479" r:id="rId8"/>
    <p:sldId id="366" r:id="rId9"/>
    <p:sldId id="478" r:id="rId10"/>
    <p:sldId id="367" r:id="rId11"/>
    <p:sldId id="352" r:id="rId12"/>
    <p:sldId id="353" r:id="rId13"/>
    <p:sldId id="368" r:id="rId14"/>
    <p:sldId id="369" r:id="rId15"/>
    <p:sldId id="475" r:id="rId16"/>
    <p:sldId id="476" r:id="rId17"/>
    <p:sldId id="477" r:id="rId18"/>
    <p:sldId id="511" r:id="rId19"/>
    <p:sldId id="512" r:id="rId20"/>
    <p:sldId id="487" r:id="rId21"/>
    <p:sldId id="488" r:id="rId22"/>
    <p:sldId id="489" r:id="rId23"/>
    <p:sldId id="490" r:id="rId24"/>
    <p:sldId id="491" r:id="rId25"/>
    <p:sldId id="492" r:id="rId26"/>
    <p:sldId id="370" r:id="rId27"/>
    <p:sldId id="371" r:id="rId28"/>
    <p:sldId id="372" r:id="rId29"/>
    <p:sldId id="373" r:id="rId30"/>
    <p:sldId id="374" r:id="rId31"/>
    <p:sldId id="375" r:id="rId32"/>
    <p:sldId id="499" r:id="rId33"/>
    <p:sldId id="376" r:id="rId34"/>
    <p:sldId id="321" r:id="rId35"/>
    <p:sldId id="420" r:id="rId36"/>
    <p:sldId id="421" r:id="rId37"/>
    <p:sldId id="423" r:id="rId38"/>
    <p:sldId id="424" r:id="rId39"/>
    <p:sldId id="425" r:id="rId40"/>
    <p:sldId id="426" r:id="rId41"/>
    <p:sldId id="481" r:id="rId42"/>
    <p:sldId id="482" r:id="rId43"/>
    <p:sldId id="427" r:id="rId44"/>
    <p:sldId id="428" r:id="rId45"/>
    <p:sldId id="429" r:id="rId46"/>
    <p:sldId id="379" r:id="rId47"/>
    <p:sldId id="483" r:id="rId48"/>
    <p:sldId id="505" r:id="rId49"/>
    <p:sldId id="506" r:id="rId50"/>
    <p:sldId id="508" r:id="rId51"/>
    <p:sldId id="509" r:id="rId52"/>
    <p:sldId id="380" r:id="rId53"/>
    <p:sldId id="521" r:id="rId54"/>
    <p:sldId id="515" r:id="rId55"/>
    <p:sldId id="516" r:id="rId56"/>
    <p:sldId id="517" r:id="rId57"/>
    <p:sldId id="518" r:id="rId58"/>
    <p:sldId id="519" r:id="rId59"/>
    <p:sldId id="520" r:id="rId60"/>
    <p:sldId id="522" r:id="rId61"/>
    <p:sldId id="523" r:id="rId62"/>
    <p:sldId id="500" r:id="rId63"/>
    <p:sldId id="501" r:id="rId64"/>
    <p:sldId id="502" r:id="rId65"/>
    <p:sldId id="503" r:id="rId66"/>
    <p:sldId id="504" r:id="rId67"/>
    <p:sldId id="473" r:id="rId68"/>
    <p:sldId id="474" r:id="rId69"/>
    <p:sldId id="525" r:id="rId70"/>
    <p:sldId id="337" r:id="rId71"/>
    <p:sldId id="445" r:id="rId72"/>
    <p:sldId id="343" r:id="rId73"/>
    <p:sldId id="449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347" r:id="rId94"/>
    <p:sldId id="472" r:id="rId95"/>
    <p:sldId id="471" r:id="rId96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1BE909-E4B5-2A44-A3C6-81EC989243E2}">
          <p14:sldIdLst>
            <p14:sldId id="256"/>
            <p14:sldId id="486"/>
          </p14:sldIdLst>
        </p14:section>
        <p14:section name="Data Warehouse" id="{5007B93E-4580-AF42-963A-CE0B5D5CDC02}">
          <p14:sldIdLst>
            <p14:sldId id="480"/>
            <p14:sldId id="349"/>
            <p14:sldId id="485"/>
            <p14:sldId id="479"/>
            <p14:sldId id="366"/>
            <p14:sldId id="478"/>
            <p14:sldId id="367"/>
            <p14:sldId id="352"/>
            <p14:sldId id="353"/>
            <p14:sldId id="368"/>
            <p14:sldId id="369"/>
            <p14:sldId id="475"/>
            <p14:sldId id="476"/>
            <p14:sldId id="477"/>
            <p14:sldId id="511"/>
            <p14:sldId id="512"/>
            <p14:sldId id="487"/>
            <p14:sldId id="488"/>
            <p14:sldId id="489"/>
            <p14:sldId id="490"/>
            <p14:sldId id="491"/>
            <p14:sldId id="492"/>
            <p14:sldId id="370"/>
            <p14:sldId id="371"/>
            <p14:sldId id="372"/>
          </p14:sldIdLst>
        </p14:section>
        <p14:section name="Data Lake" id="{97C5CFA1-8E2F-F746-AA5C-860BEFD98209}">
          <p14:sldIdLst>
            <p14:sldId id="373"/>
            <p14:sldId id="374"/>
            <p14:sldId id="375"/>
            <p14:sldId id="499"/>
          </p14:sldIdLst>
        </p14:section>
        <p14:section name="DFS" id="{67B3CD6E-96E4-E448-9E87-9FF8CD9188BB}">
          <p14:sldIdLst>
            <p14:sldId id="376"/>
            <p14:sldId id="321"/>
            <p14:sldId id="420"/>
            <p14:sldId id="421"/>
            <p14:sldId id="423"/>
            <p14:sldId id="424"/>
            <p14:sldId id="425"/>
            <p14:sldId id="426"/>
            <p14:sldId id="481"/>
            <p14:sldId id="482"/>
            <p14:sldId id="427"/>
            <p14:sldId id="428"/>
            <p14:sldId id="429"/>
          </p14:sldIdLst>
        </p14:section>
        <p14:section name="Map Reduce" id="{E89A11B6-4C27-A441-B7B0-F7C69BB50DDB}">
          <p14:sldIdLst>
            <p14:sldId id="379"/>
            <p14:sldId id="483"/>
            <p14:sldId id="505"/>
            <p14:sldId id="506"/>
            <p14:sldId id="508"/>
            <p14:sldId id="509"/>
            <p14:sldId id="380"/>
            <p14:sldId id="521"/>
            <p14:sldId id="515"/>
            <p14:sldId id="516"/>
            <p14:sldId id="517"/>
            <p14:sldId id="518"/>
            <p14:sldId id="519"/>
            <p14:sldId id="520"/>
            <p14:sldId id="522"/>
            <p14:sldId id="523"/>
          </p14:sldIdLst>
        </p14:section>
        <p14:section name="Statistical Query Pattern" id="{B7D65F04-4471-654C-8400-19FAEEE923C2}">
          <p14:sldIdLst>
            <p14:sldId id="500"/>
            <p14:sldId id="501"/>
            <p14:sldId id="502"/>
            <p14:sldId id="503"/>
            <p14:sldId id="504"/>
          </p14:sldIdLst>
        </p14:section>
        <p14:section name="Spark" id="{C0F1BE06-EAE1-EC4D-B8C2-B41F55131520}">
          <p14:sldIdLst>
            <p14:sldId id="473"/>
            <p14:sldId id="474"/>
            <p14:sldId id="525"/>
            <p14:sldId id="337"/>
            <p14:sldId id="445"/>
            <p14:sldId id="343"/>
            <p14:sldId id="449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347"/>
            <p14:sldId id="472"/>
            <p14:sldId id="4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0"/>
    <p:restoredTop sz="85787"/>
  </p:normalViewPr>
  <p:slideViewPr>
    <p:cSldViewPr snapToGrid="0" snapToObjects="1">
      <p:cViewPr>
        <p:scale>
          <a:sx n="130" d="100"/>
          <a:sy n="130" d="100"/>
        </p:scale>
        <p:origin x="101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4/19/18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671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dimension tables become fact tables themselves =&gt; snowflake schemas.</a:t>
            </a:r>
          </a:p>
          <a:p>
            <a:r>
              <a:rPr lang="en-US" dirty="0"/>
              <a:t>All of these are mentioned very commonly in data warehouses.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834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not great because assignment names are wrapped up in the grades table. </a:t>
            </a:r>
          </a:p>
          <a:p>
            <a:r>
              <a:rPr lang="en-US" dirty="0"/>
              <a:t>B is not great because major grade </a:t>
            </a:r>
            <a:r>
              <a:rPr lang="en-US" dirty="0" err="1"/>
              <a:t>requiements</a:t>
            </a:r>
            <a:r>
              <a:rPr lang="en-US" dirty="0"/>
              <a:t> could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718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point: We are limited by # of assignments in the original; now, we can grow the assignments table.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You’ll notice that this isn’t a perfect star. The students table is also a fact table... Oftentimes required when we have complex data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0307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so now we understand multidimensional data models. How do users interact with this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34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as computing the marginal </a:t>
            </a:r>
            <a:r>
              <a:rPr lang="en-US" dirty="0" err="1"/>
              <a:t>distributoins</a:t>
            </a:r>
            <a:r>
              <a:rPr lang="en-US" dirty="0"/>
              <a:t> over each of the rows &amp; columns. How does this generalize to many dimensions?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5FE29-6818-7E42-BE4B-B8354EEBCA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0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very </a:t>
            </a:r>
            <a:r>
              <a:rPr lang="en-US" dirty="0" err="1"/>
              <a:t>alrge</a:t>
            </a:r>
            <a:r>
              <a:rPr lang="en-US" dirty="0"/>
              <a:t> database, this is a very efficient way to compute all of your roll-ups at once.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5FE29-6818-7E42-BE4B-B8354EEBCA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we do a slice? A simple WHERE clause. </a:t>
            </a:r>
          </a:p>
          <a:p>
            <a:r>
              <a:rPr lang="en-US" dirty="0"/>
              <a:t>Dicing is a more complex WHERE clause that touches multiple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60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Roll-up is a group by query where you group along dimensions.</a:t>
            </a:r>
          </a:p>
          <a:p>
            <a:r>
              <a:rPr lang="en-US" dirty="0"/>
              <a:t>Drill down </a:t>
            </a:r>
            <a:r>
              <a:rPr lang="en-US" i="1" dirty="0"/>
              <a:t>de-aggregates</a:t>
            </a:r>
            <a:r>
              <a:rPr lang="en-US" i="0" dirty="0"/>
              <a:t> data. Imagine we had aggregates per day… we’ll separate out each day into finer </a:t>
            </a:r>
            <a:r>
              <a:rPr lang="en-US" i="0" dirty="0" err="1"/>
              <a:t>timeslices</a:t>
            </a:r>
            <a:r>
              <a:rPr lang="en-US" i="0" dirty="0"/>
              <a:t> (e.g., by shift)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713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is often done via BI tools that automatically generate these queries – people usually don’t write these queries by hand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0614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traditional ETL, everything had to conform to predetermined schema before load happened... doesn't necessarily work with this kind of data -- especially audio / video /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384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Talk more about databases, how we design data models, </a:t>
            </a:r>
            <a:r>
              <a:rPr lang="en-US" dirty="0" err="1"/>
              <a:t>etc</a:t>
            </a:r>
            <a:r>
              <a:rPr lang="en-US" dirty="0"/>
              <a:t> and cover how real enterprises think about data management, both traditionally and in a more modern sense</a:t>
            </a:r>
          </a:p>
          <a:p>
            <a:r>
              <a:rPr lang="en-US" dirty="0"/>
              <a:t>2. Discuss how modern systems accomplish distribution </a:t>
            </a:r>
          </a:p>
          <a:p>
            <a:r>
              <a:rPr lang="en-US" dirty="0"/>
              <a:t>3.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85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995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6843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0880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01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1159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7579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61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7695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20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351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Remember: we need to be able to deal with failures.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6126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do data science with one of these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694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Increasingly, we move towards sending computation to the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9082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Gill Sans Light"/>
                <a:cs typeface="Gill Sans Light"/>
              </a:rPr>
              <a:t>D. </a:t>
            </a:r>
            <a:r>
              <a:rPr lang="en-US" dirty="0" err="1">
                <a:latin typeface="Gill Sans Light"/>
                <a:cs typeface="Gill Sans Light"/>
              </a:rPr>
              <a:t>Caragea</a:t>
            </a:r>
            <a:r>
              <a:rPr lang="en-US" dirty="0">
                <a:latin typeface="Gill Sans Light"/>
                <a:cs typeface="Gill Sans Light"/>
              </a:rPr>
              <a:t> et al.,</a:t>
            </a:r>
            <a:r>
              <a:rPr lang="en-US" i="1" dirty="0">
                <a:latin typeface="Gill Sans Light"/>
                <a:cs typeface="Gill Sans Light"/>
              </a:rPr>
              <a:t> A Framework for Learning from Distributed Data Using Sufficient Statistics and Its Application to Learning Decision Trees</a:t>
            </a:r>
            <a:r>
              <a:rPr lang="en-US" dirty="0">
                <a:latin typeface="Gill Sans Light"/>
                <a:cs typeface="Gill Sans Light"/>
              </a:rPr>
              <a:t>. Int. J. Hybrid </a:t>
            </a:r>
            <a:r>
              <a:rPr lang="en-US" dirty="0" err="1">
                <a:latin typeface="Gill Sans Light"/>
                <a:cs typeface="Gill Sans Light"/>
              </a:rPr>
              <a:t>Intell</a:t>
            </a:r>
            <a:r>
              <a:rPr lang="en-US" dirty="0">
                <a:latin typeface="Gill Sans Light"/>
                <a:cs typeface="Gill Sans Light"/>
              </a:rPr>
              <a:t>. Syst. 2004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Light"/>
                <a:cs typeface="Gill Sans Light"/>
              </a:rPr>
              <a:t>Chu et al., </a:t>
            </a:r>
            <a:r>
              <a:rPr lang="en-US" i="1" dirty="0">
                <a:latin typeface="Gill Sans Light"/>
                <a:cs typeface="Gill Sans Light"/>
              </a:rPr>
              <a:t>Map-Reduce for Machine Learning on Multicore</a:t>
            </a:r>
            <a:r>
              <a:rPr lang="en-US" dirty="0">
                <a:latin typeface="Gill Sans Light"/>
                <a:cs typeface="Gill Sans Light"/>
              </a:rPr>
              <a:t>. NIPS’06.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5FE29-6818-7E42-BE4B-B8354EEBCA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85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Gill Sans Light"/>
                <a:cs typeface="Gill Sans Light"/>
              </a:rPr>
              <a:t>D. </a:t>
            </a:r>
            <a:r>
              <a:rPr lang="en-US" dirty="0" err="1">
                <a:latin typeface="Gill Sans Light"/>
                <a:cs typeface="Gill Sans Light"/>
              </a:rPr>
              <a:t>Caragea</a:t>
            </a:r>
            <a:r>
              <a:rPr lang="en-US" dirty="0">
                <a:latin typeface="Gill Sans Light"/>
                <a:cs typeface="Gill Sans Light"/>
              </a:rPr>
              <a:t> et al.,</a:t>
            </a:r>
            <a:r>
              <a:rPr lang="en-US" i="1" dirty="0">
                <a:latin typeface="Gill Sans Light"/>
                <a:cs typeface="Gill Sans Light"/>
              </a:rPr>
              <a:t> A Framework for Learning from Distributed Data Using Sufficient Statistics and Its Application to Learning Decision Trees</a:t>
            </a:r>
            <a:r>
              <a:rPr lang="en-US" dirty="0">
                <a:latin typeface="Gill Sans Light"/>
                <a:cs typeface="Gill Sans Light"/>
              </a:rPr>
              <a:t>. Int. J. Hybrid </a:t>
            </a:r>
            <a:r>
              <a:rPr lang="en-US" dirty="0" err="1">
                <a:latin typeface="Gill Sans Light"/>
                <a:cs typeface="Gill Sans Light"/>
              </a:rPr>
              <a:t>Intell</a:t>
            </a:r>
            <a:r>
              <a:rPr lang="en-US" dirty="0">
                <a:latin typeface="Gill Sans Light"/>
                <a:cs typeface="Gill Sans Light"/>
              </a:rPr>
              <a:t>. Syst. 2004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Light"/>
                <a:cs typeface="Gill Sans Light"/>
              </a:rPr>
              <a:t>Chu et al., </a:t>
            </a:r>
            <a:r>
              <a:rPr lang="en-US" i="1" dirty="0">
                <a:latin typeface="Gill Sans Light"/>
                <a:cs typeface="Gill Sans Light"/>
              </a:rPr>
              <a:t>Map-Reduce for Machine Learning on Multicore</a:t>
            </a:r>
            <a:r>
              <a:rPr lang="en-US" dirty="0">
                <a:latin typeface="Gill Sans Light"/>
                <a:cs typeface="Gill Sans Light"/>
              </a:rPr>
              <a:t>. NIPS’06.</a:t>
            </a:r>
          </a:p>
          <a:p>
            <a:endParaRPr lang="en-US" dirty="0"/>
          </a:p>
          <a:p>
            <a:r>
              <a:rPr lang="en-US" dirty="0"/>
              <a:t>Tell me a statistic, and I’ll update my model: e.g., gradient descent.</a:t>
            </a:r>
          </a:p>
          <a:p>
            <a:r>
              <a:rPr lang="en-US" dirty="0"/>
              <a:t>Move all the hard computation to the cloud!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5FE29-6818-7E42-BE4B-B8354EEBCA5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4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This world was painful. Everything was in Java, which means it was very verbose, and it was pretty slow. The word count example from the previous page is ~100s of lines of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558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follow on to MapReduce – which writes everything to disk – cache everything in memory! Plus, don’t need to cache for fault-tolerance – recompute everything for efficiency (lineage based fault tolerance).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4134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(6/17/14 16:13) -----</a:t>
            </a:r>
          </a:p>
          <a:p>
            <a:r>
              <a:rPr lang="en-US"/>
              <a:t>This slide doesn't present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9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84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5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history: What was the balance of my account last week? We don’t have that; only the current state. What if you want analysis over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7789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41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90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4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53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10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7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76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0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31689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23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4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59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41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4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could go wrong here? Don’t want to drop data silently. System goes down when you make the request. Input data format changes. (This happens!)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744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we want to normalize? Let’s say we wanted to change the price of an item…SQL queries can get really messy and expensive when you have a lot of repeated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915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Normalization does not refer to statistical normalization – if you want to learn more, take CS 186. There are many forms of normalization, but we won’t cover that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7451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tables with the fact table at the center and a variety of key relationships.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963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4/19/18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4/19/18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t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7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5.tiff"/><Relationship Id="rId5" Type="http://schemas.openxmlformats.org/officeDocument/2006/relationships/image" Target="../media/image8.tiff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7.tiff"/><Relationship Id="rId9" Type="http://schemas.openxmlformats.org/officeDocument/2006/relationships/image" Target="../media/image10.tiff"/><Relationship Id="rId1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7.tiff"/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5.tiff"/><Relationship Id="rId5" Type="http://schemas.openxmlformats.org/officeDocument/2006/relationships/image" Target="../media/image8.tiff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7.tiff"/><Relationship Id="rId9" Type="http://schemas.openxmlformats.org/officeDocument/2006/relationships/image" Target="../media/image11.tiff"/><Relationship Id="rId1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6.tiff"/><Relationship Id="rId3" Type="http://schemas.openxmlformats.org/officeDocument/2006/relationships/image" Target="../media/image20.tiff"/><Relationship Id="rId7" Type="http://schemas.openxmlformats.org/officeDocument/2006/relationships/image" Target="../media/image9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4.tiff"/><Relationship Id="rId5" Type="http://schemas.openxmlformats.org/officeDocument/2006/relationships/image" Target="../media/image7.tiff"/><Relationship Id="rId15" Type="http://schemas.openxmlformats.org/officeDocument/2006/relationships/image" Target="../media/image18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emf"/><Relationship Id="rId4" Type="http://schemas.openxmlformats.org/officeDocument/2006/relationships/image" Target="../media/image2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6600" b="1" dirty="0">
                <a:uFillTx/>
              </a:rPr>
              <a:t>Big Data Analytics</a:t>
            </a:r>
            <a:br>
              <a:rPr lang="en-US" sz="6600" b="1" dirty="0">
                <a:uFillTx/>
              </a:rPr>
            </a:br>
            <a:r>
              <a:rPr lang="en-US" sz="5400" i="1" dirty="0">
                <a:uFillTx/>
              </a:rPr>
              <a:t>Map-Reduce and Spark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5264" y="4240481"/>
            <a:ext cx="8338783" cy="102131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uFillTx/>
              </a:rPr>
              <a:t>Slides by: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uFillTx/>
              </a:rPr>
              <a:t>Joseph E. Gonzalez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uFillTx/>
                <a:hlinkClick r:id="rId3"/>
              </a:rPr>
              <a:t>jegonzal@cs.berkeley.edu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uFillTx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sp>
        <p:nvSpPr>
          <p:cNvPr id="14" name="Subtitle 4">
            <a:extLst>
              <a:ext uri="{FF2B5EF4-FFF2-40B4-BE49-F238E27FC236}">
                <a16:creationId xmlns:a16="http://schemas.microsoft.com/office/drawing/2014/main" id="{516BD6F3-75B0-E847-87AD-D8FBA6609474}"/>
              </a:ext>
            </a:extLst>
          </p:cNvPr>
          <p:cNvSpPr txBox="1">
            <a:spLocks/>
          </p:cNvSpPr>
          <p:nvPr/>
        </p:nvSpPr>
        <p:spPr>
          <a:xfrm>
            <a:off x="915264" y="5508614"/>
            <a:ext cx="8338783" cy="1021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Guest Lecturer: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Vikram Sreekanti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58993"/>
              </p:ext>
            </p:extLst>
          </p:nvPr>
        </p:nvGraphicFramePr>
        <p:xfrm>
          <a:off x="1629536" y="1327880"/>
          <a:ext cx="10452845" cy="616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5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4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14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14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0920">
                <a:tc>
                  <a:txBody>
                    <a:bodyPr/>
                    <a:lstStyle/>
                    <a:p>
                      <a:r>
                        <a:rPr lang="en-US" dirty="0" err="1"/>
                        <a:t>pname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Galaxy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Galaxy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Galaxy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Galaxy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8870">
                <a:tc>
                  <a:txBody>
                    <a:bodyPr/>
                    <a:lstStyle/>
                    <a:p>
                      <a:r>
                        <a:rPr lang="en-US" dirty="0"/>
                        <a:t>Galaxy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93" y="104391"/>
            <a:ext cx="693376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Sales Data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9458" y="3705190"/>
            <a:ext cx="7021041" cy="2977128"/>
          </a:xfrm>
          <a:solidFill>
            <a:schemeClr val="bg1">
              <a:alpha val="90000"/>
            </a:schemeClr>
          </a:solidFill>
          <a:effectLst>
            <a:softEdge rad="190500"/>
          </a:effectLst>
        </p:spPr>
        <p:txBody>
          <a:bodyPr anchor="ctr">
            <a:normAutofit/>
          </a:bodyPr>
          <a:lstStyle/>
          <a:p>
            <a:r>
              <a:rPr lang="en-US" sz="2400" b="1" dirty="0"/>
              <a:t>Big</a:t>
            </a:r>
            <a:r>
              <a:rPr lang="en-US" sz="2400" dirty="0"/>
              <a:t> table: many </a:t>
            </a:r>
            <a:r>
              <a:rPr lang="en-US" sz="2400" i="1" dirty="0"/>
              <a:t>columns</a:t>
            </a:r>
            <a:r>
              <a:rPr lang="en-US" sz="2400" dirty="0"/>
              <a:t> and </a:t>
            </a:r>
            <a:r>
              <a:rPr lang="en-US" sz="2400" i="1" dirty="0"/>
              <a:t>rows</a:t>
            </a:r>
          </a:p>
          <a:p>
            <a:pPr lvl="1"/>
            <a:r>
              <a:rPr lang="en-US" sz="2000" dirty="0"/>
              <a:t>Substantial redundancy </a:t>
            </a:r>
            <a:r>
              <a:rPr lang="en-US" sz="2000" dirty="0">
                <a:sym typeface="Wingdings"/>
              </a:rPr>
              <a:t> expensive to store and access</a:t>
            </a:r>
          </a:p>
          <a:p>
            <a:pPr lvl="1"/>
            <a:r>
              <a:rPr lang="en-US" sz="2000" dirty="0">
                <a:sym typeface="Wingdings"/>
              </a:rPr>
              <a:t>Make mistakes while updating</a:t>
            </a:r>
          </a:p>
          <a:p>
            <a:r>
              <a:rPr lang="en-US" sz="2400" dirty="0">
                <a:sym typeface="Wingdings"/>
              </a:rPr>
              <a:t>Could we organize the data more efficiently?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25551" y="1824286"/>
            <a:ext cx="4856830" cy="4405598"/>
            <a:chOff x="4850259" y="1507332"/>
            <a:chExt cx="4128534" cy="4484131"/>
          </a:xfrm>
        </p:grpSpPr>
        <p:sp>
          <p:nvSpPr>
            <p:cNvPr id="8" name="Rectangle 7"/>
            <p:cNvSpPr/>
            <p:nvPr/>
          </p:nvSpPr>
          <p:spPr>
            <a:xfrm>
              <a:off x="6000751" y="1507332"/>
              <a:ext cx="2978042" cy="4484131"/>
            </a:xfrm>
            <a:prstGeom prst="rect">
              <a:avLst/>
            </a:prstGeom>
            <a:solidFill>
              <a:schemeClr val="accent6">
                <a:alpha val="49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cxnSpLocks/>
              <a:endCxn id="8" idx="1"/>
            </p:cNvCxnSpPr>
            <p:nvPr/>
          </p:nvCxnSpPr>
          <p:spPr>
            <a:xfrm flipV="1">
              <a:off x="4850259" y="3749398"/>
              <a:ext cx="1150492" cy="2866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6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92824"/>
            <a:ext cx="9308826" cy="1325563"/>
          </a:xfrm>
        </p:spPr>
        <p:txBody>
          <a:bodyPr/>
          <a:lstStyle/>
          <a:p>
            <a:r>
              <a:rPr lang="en-US" dirty="0"/>
              <a:t>Multidimensional Data Model</a:t>
            </a:r>
            <a:endParaRPr lang="en-US" i="1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0534"/>
              </p:ext>
            </p:extLst>
          </p:nvPr>
        </p:nvGraphicFramePr>
        <p:xfrm>
          <a:off x="403412" y="1667933"/>
          <a:ext cx="3106969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03412" y="1248616"/>
            <a:ext cx="331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Sales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Fact Table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680573"/>
              </p:ext>
            </p:extLst>
          </p:nvPr>
        </p:nvGraphicFramePr>
        <p:xfrm>
          <a:off x="3829533" y="1667933"/>
          <a:ext cx="4173372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Richmond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56277"/>
              </p:ext>
            </p:extLst>
          </p:nvPr>
        </p:nvGraphicFramePr>
        <p:xfrm>
          <a:off x="3829533" y="3467357"/>
          <a:ext cx="3499311" cy="12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Galaxy</a:t>
                      </a:r>
                      <a:r>
                        <a:rPr lang="en-US" sz="1400" baseline="0" dirty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57087"/>
              </p:ext>
            </p:extLst>
          </p:nvPr>
        </p:nvGraphicFramePr>
        <p:xfrm>
          <a:off x="3829533" y="5334277"/>
          <a:ext cx="3147183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3829533" y="1248616"/>
            <a:ext cx="35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829533" y="3037484"/>
            <a:ext cx="28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Products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829533" y="4911721"/>
            <a:ext cx="237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93" name="Rectangle 92"/>
          <p:cNvSpPr/>
          <p:nvPr/>
        </p:nvSpPr>
        <p:spPr>
          <a:xfrm>
            <a:off x="8175845" y="1586701"/>
            <a:ext cx="23695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Dimension </a:t>
            </a:r>
          </a:p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560965" y="3770880"/>
            <a:ext cx="3198272" cy="3087120"/>
            <a:chOff x="681923" y="1549406"/>
            <a:chExt cx="3198272" cy="3087120"/>
          </a:xfrm>
        </p:grpSpPr>
        <p:sp>
          <p:nvSpPr>
            <p:cNvPr id="15" name="TextBox 14"/>
            <p:cNvSpPr txBox="1"/>
            <p:nvPr/>
          </p:nvSpPr>
          <p:spPr>
            <a:xfrm>
              <a:off x="1770803" y="4267194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Time Id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511949" y="3957950"/>
              <a:ext cx="1474681" cy="369332"/>
              <a:chOff x="1442893" y="3957950"/>
              <a:chExt cx="1668984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442893" y="3957950"/>
                <a:ext cx="354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00319" y="3957950"/>
                <a:ext cx="354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757742" y="3957950"/>
                <a:ext cx="354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29928" y="1838020"/>
              <a:ext cx="2450267" cy="2146381"/>
              <a:chOff x="1429928" y="1838020"/>
              <a:chExt cx="2450267" cy="214638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989423" y="1838020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63" name="Cube 62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64" name="Cube 63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65" name="Cube 64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60" name="Cube 59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61" name="Cube 60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62" name="Cube 61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57" name="Cube 56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58" name="Cube 57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59" name="Cube 58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  <p:grpSp>
            <p:nvGrpSpPr>
              <p:cNvPr id="28" name="Group 27"/>
              <p:cNvGrpSpPr/>
              <p:nvPr/>
            </p:nvGrpSpPr>
            <p:grpSpPr>
              <a:xfrm>
                <a:off x="1713517" y="2110015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51" name="Cube 50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52" name="Cube 51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53" name="Cube 52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48" name="Cube 47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50" name="Cube 49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45" name="Cube 44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46" name="Cube 45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47" name="Cube 46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  <p:grpSp>
            <p:nvGrpSpPr>
              <p:cNvPr id="29" name="Group 28"/>
              <p:cNvGrpSpPr/>
              <p:nvPr/>
            </p:nvGrpSpPr>
            <p:grpSpPr>
              <a:xfrm>
                <a:off x="1429928" y="2388960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9" name="Cube 38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41" name="Cube 40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6" name="Cube 35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37" name="Cube 36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38" name="Cube 37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3" name="Cube 32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34" name="Cube 33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35" name="Cube 34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</p:grpSp>
        <p:sp>
          <p:nvSpPr>
            <p:cNvPr id="18" name="TextBox 17"/>
            <p:cNvSpPr txBox="1"/>
            <p:nvPr/>
          </p:nvSpPr>
          <p:spPr>
            <a:xfrm rot="16200000">
              <a:off x="968635" y="3615069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968635" y="3126621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68635" y="2638173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13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 rot="18876336">
              <a:off x="1154966" y="1943384"/>
              <a:ext cx="1157289" cy="369334"/>
              <a:chOff x="280105" y="1433816"/>
              <a:chExt cx="1802104" cy="36933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0105" y="1433817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39763" y="1433818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94957" y="1433816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5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 rot="16200000">
              <a:off x="194770" y="3102092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Product Id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9047463">
              <a:off x="793515" y="1752694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Location Id</a:t>
              </a:r>
            </a:p>
          </p:txBody>
        </p:sp>
      </p:grpSp>
      <p:sp>
        <p:nvSpPr>
          <p:cNvPr id="69" name="Content Placeholder 2"/>
          <p:cNvSpPr>
            <a:spLocks noGrp="1"/>
          </p:cNvSpPr>
          <p:nvPr>
            <p:ph idx="1"/>
          </p:nvPr>
        </p:nvSpPr>
        <p:spPr>
          <a:xfrm>
            <a:off x="7332312" y="3257522"/>
            <a:ext cx="4608676" cy="3069218"/>
          </a:xfrm>
        </p:spPr>
        <p:txBody>
          <a:bodyPr>
            <a:normAutofit/>
          </a:bodyPr>
          <a:lstStyle/>
          <a:p>
            <a:r>
              <a:rPr lang="en-US" sz="2400" dirty="0"/>
              <a:t>Multidimensional “Cube” of data</a:t>
            </a:r>
          </a:p>
        </p:txBody>
      </p:sp>
    </p:spTree>
    <p:extLst>
      <p:ext uri="{BB962C8B-B14F-4D97-AF65-F5344CB8AC3E}">
        <p14:creationId xmlns:p14="http://schemas.microsoft.com/office/powerpoint/2010/main" val="19533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0" grpId="0"/>
      <p:bldP spid="91" grpId="0"/>
      <p:bldP spid="92" grpId="0"/>
      <p:bldP spid="93" grpId="0"/>
      <p:bldP spid="6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92824"/>
            <a:ext cx="9308826" cy="1325563"/>
          </a:xfrm>
        </p:spPr>
        <p:txBody>
          <a:bodyPr/>
          <a:lstStyle/>
          <a:p>
            <a:r>
              <a:rPr lang="en-US" dirty="0"/>
              <a:t>Multidimensional Data Model</a:t>
            </a:r>
            <a:endParaRPr lang="en-US" i="1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403412" y="1667933"/>
          <a:ext cx="3106969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03412" y="1248616"/>
            <a:ext cx="331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Sales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Fact Table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/>
          </p:nvPr>
        </p:nvGraphicFramePr>
        <p:xfrm>
          <a:off x="3829533" y="1667933"/>
          <a:ext cx="4173372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Richmond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3829533" y="3467357"/>
          <a:ext cx="3499311" cy="12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Galaxy</a:t>
                      </a:r>
                      <a:r>
                        <a:rPr lang="en-US" sz="1400" baseline="0" dirty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3829533" y="5334277"/>
          <a:ext cx="3147183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3829533" y="1248616"/>
            <a:ext cx="35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829533" y="3037484"/>
            <a:ext cx="28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Products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829533" y="4911721"/>
            <a:ext cx="237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93" name="Rectangle 92"/>
          <p:cNvSpPr/>
          <p:nvPr/>
        </p:nvSpPr>
        <p:spPr>
          <a:xfrm>
            <a:off x="8175845" y="1586701"/>
            <a:ext cx="23695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Dimension </a:t>
            </a:r>
          </a:p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40706" y="3224276"/>
            <a:ext cx="4541057" cy="341679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Fact Table</a:t>
            </a:r>
          </a:p>
          <a:p>
            <a:pPr lvl="1"/>
            <a:r>
              <a:rPr lang="en-US" sz="1800" dirty="0"/>
              <a:t>Minimizes redundant info</a:t>
            </a:r>
          </a:p>
          <a:p>
            <a:pPr lvl="1"/>
            <a:r>
              <a:rPr lang="en-US" sz="1800" dirty="0"/>
              <a:t>Reduces data errors</a:t>
            </a:r>
          </a:p>
          <a:p>
            <a:r>
              <a:rPr lang="en-US" sz="2000" dirty="0"/>
              <a:t>Dimensions</a:t>
            </a:r>
          </a:p>
          <a:p>
            <a:pPr lvl="1"/>
            <a:r>
              <a:rPr lang="en-US" sz="1800" dirty="0"/>
              <a:t>Easy to manage and summarize</a:t>
            </a:r>
          </a:p>
          <a:p>
            <a:pPr lvl="1"/>
            <a:r>
              <a:rPr lang="en-US" sz="1800" dirty="0"/>
              <a:t>Rename: Galaxy1 </a:t>
            </a:r>
            <a:r>
              <a:rPr lang="en-US" sz="1800" dirty="0">
                <a:sym typeface="Wingdings"/>
              </a:rPr>
              <a:t> </a:t>
            </a:r>
            <a:r>
              <a:rPr lang="en-US" sz="1800" dirty="0"/>
              <a:t>Phablet</a:t>
            </a:r>
          </a:p>
          <a:p>
            <a:r>
              <a:rPr lang="en-US" sz="2200" dirty="0"/>
              <a:t>Normalized Representation</a:t>
            </a:r>
            <a:endParaRPr lang="en-US" sz="1800" dirty="0"/>
          </a:p>
          <a:p>
            <a:r>
              <a:rPr lang="en-US" sz="2000" dirty="0"/>
              <a:t>How do we do analysis?</a:t>
            </a:r>
          </a:p>
          <a:p>
            <a:pPr lvl="1"/>
            <a:r>
              <a:rPr lang="en-US" sz="1600" b="1" dirty="0"/>
              <a:t>Joins!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894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  <a:endParaRPr lang="en-US" i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783752"/>
              </p:ext>
            </p:extLst>
          </p:nvPr>
        </p:nvGraphicFramePr>
        <p:xfrm>
          <a:off x="4402863" y="3977862"/>
          <a:ext cx="3143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80882" y="3580219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Sales </a:t>
            </a:r>
            <a:r>
              <a:rPr lang="en-US" sz="2400" b="1" dirty="0"/>
              <a:t>Fact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17462"/>
              </p:ext>
            </p:extLst>
          </p:nvPr>
        </p:nvGraphicFramePr>
        <p:xfrm>
          <a:off x="3985934" y="5630393"/>
          <a:ext cx="4502346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22482"/>
              </p:ext>
            </p:extLst>
          </p:nvPr>
        </p:nvGraphicFramePr>
        <p:xfrm>
          <a:off x="1873623" y="2255290"/>
          <a:ext cx="3385933" cy="3240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94684"/>
              </p:ext>
            </p:extLst>
          </p:nvPr>
        </p:nvGraphicFramePr>
        <p:xfrm>
          <a:off x="6245263" y="2275727"/>
          <a:ext cx="2243018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4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70702" y="519991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868684" y="182541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03392" y="1876584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23" name="Freeform 22"/>
          <p:cNvSpPr/>
          <p:nvPr/>
        </p:nvSpPr>
        <p:spPr>
          <a:xfrm>
            <a:off x="2736973" y="2592611"/>
            <a:ext cx="1918888" cy="1918888"/>
          </a:xfrm>
          <a:custGeom>
            <a:avLst/>
            <a:gdLst>
              <a:gd name="connsiteX0" fmla="*/ 1918888 w 1918888"/>
              <a:gd name="connsiteY0" fmla="*/ 1747720 h 1918888"/>
              <a:gd name="connsiteX1" fmla="*/ 1918888 w 1918888"/>
              <a:gd name="connsiteY1" fmla="*/ 1918888 h 1918888"/>
              <a:gd name="connsiteX2" fmla="*/ 0 w 1918888"/>
              <a:gd name="connsiteY2" fmla="*/ 1918888 h 1918888"/>
              <a:gd name="connsiteX3" fmla="*/ 0 w 1918888"/>
              <a:gd name="connsiteY3" fmla="*/ 0 h 19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888" h="1918888">
                <a:moveTo>
                  <a:pt x="1918888" y="1747720"/>
                </a:moveTo>
                <a:lnTo>
                  <a:pt x="1918888" y="1918888"/>
                </a:lnTo>
                <a:lnTo>
                  <a:pt x="0" y="1918888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423647" y="2624097"/>
            <a:ext cx="2393576" cy="1887402"/>
          </a:xfrm>
          <a:custGeom>
            <a:avLst/>
            <a:gdLst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1342321 w 1896366"/>
              <a:gd name="connsiteY5" fmla="*/ 657647 h 1896366"/>
              <a:gd name="connsiteX6" fmla="*/ 1342321 w 1896366"/>
              <a:gd name="connsiteY6" fmla="*/ 0 h 1896366"/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930376 w 1896366"/>
              <a:gd name="connsiteY5" fmla="*/ 684541 h 1896366"/>
              <a:gd name="connsiteX6" fmla="*/ 1342321 w 1896366"/>
              <a:gd name="connsiteY6" fmla="*/ 0 h 1896366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30376 w 1896366"/>
              <a:gd name="connsiteY5" fmla="*/ 675577 h 1887402"/>
              <a:gd name="connsiteX6" fmla="*/ 937479 w 1896366"/>
              <a:gd name="connsiteY6" fmla="*/ 0 h 1887402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23273 w 1896366"/>
              <a:gd name="connsiteY5" fmla="*/ 657647 h 1887402"/>
              <a:gd name="connsiteX6" fmla="*/ 937479 w 1896366"/>
              <a:gd name="connsiteY6" fmla="*/ 0 h 188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6366" h="1887402">
                <a:moveTo>
                  <a:pt x="0" y="1720738"/>
                </a:moveTo>
                <a:lnTo>
                  <a:pt x="0" y="1887402"/>
                </a:lnTo>
                <a:lnTo>
                  <a:pt x="1896366" y="1887402"/>
                </a:lnTo>
                <a:lnTo>
                  <a:pt x="1896366" y="648683"/>
                </a:lnTo>
                <a:lnTo>
                  <a:pt x="1783755" y="648683"/>
                </a:lnTo>
                <a:lnTo>
                  <a:pt x="923273" y="657647"/>
                </a:lnTo>
                <a:cubicBezTo>
                  <a:pt x="923273" y="438431"/>
                  <a:pt x="937479" y="219216"/>
                  <a:pt x="93747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308307" y="4348701"/>
            <a:ext cx="2013444" cy="1270091"/>
          </a:xfrm>
          <a:custGeom>
            <a:avLst/>
            <a:gdLst>
              <a:gd name="connsiteX0" fmla="*/ 1667107 w 1667107"/>
              <a:gd name="connsiteY0" fmla="*/ 0 h 1276814"/>
              <a:gd name="connsiteX1" fmla="*/ 1667107 w 1667107"/>
              <a:gd name="connsiteY1" fmla="*/ 819614 h 1276814"/>
              <a:gd name="connsiteX2" fmla="*/ 0 w 1667107"/>
              <a:gd name="connsiteY2" fmla="*/ 819614 h 1276814"/>
              <a:gd name="connsiteX3" fmla="*/ 0 w 1667107"/>
              <a:gd name="connsiteY3" fmla="*/ 897673 h 1276814"/>
              <a:gd name="connsiteX4" fmla="*/ 0 w 1667107"/>
              <a:gd name="connsiteY4" fmla="*/ 1276814 h 12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7107" h="1276814">
                <a:moveTo>
                  <a:pt x="1667107" y="0"/>
                </a:moveTo>
                <a:lnTo>
                  <a:pt x="1667107" y="819614"/>
                </a:lnTo>
                <a:lnTo>
                  <a:pt x="0" y="819614"/>
                </a:lnTo>
                <a:lnTo>
                  <a:pt x="0" y="897673"/>
                </a:lnTo>
                <a:lnTo>
                  <a:pt x="0" y="1276814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This looks like a star 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6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This looks like a star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075517" y="3320934"/>
            <a:ext cx="604620" cy="57975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01836" y="2127442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1309" y="2012855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23647" y="5575386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1"/>
            <a:endCxn id="22" idx="5"/>
          </p:cNvCxnSpPr>
          <p:nvPr/>
        </p:nvCxnSpPr>
        <p:spPr>
          <a:xfrm flipH="1" flipV="1">
            <a:off x="3017911" y="2622295"/>
            <a:ext cx="2146151" cy="78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" idx="7"/>
            <a:endCxn id="28" idx="3"/>
          </p:cNvCxnSpPr>
          <p:nvPr/>
        </p:nvCxnSpPr>
        <p:spPr>
          <a:xfrm flipV="1">
            <a:off x="5591592" y="2507708"/>
            <a:ext cx="1448262" cy="89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" idx="4"/>
            <a:endCxn id="29" idx="0"/>
          </p:cNvCxnSpPr>
          <p:nvPr/>
        </p:nvCxnSpPr>
        <p:spPr>
          <a:xfrm>
            <a:off x="5377827" y="3900690"/>
            <a:ext cx="348130" cy="167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0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This looks like a star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774617" y="3768799"/>
            <a:ext cx="446527" cy="428164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14074" y="2575417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33524" y="2521100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31720" y="5433768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1"/>
            <a:endCxn id="22" idx="5"/>
          </p:cNvCxnSpPr>
          <p:nvPr/>
        </p:nvCxnSpPr>
        <p:spPr>
          <a:xfrm flipH="1" flipV="1">
            <a:off x="3495209" y="2940877"/>
            <a:ext cx="1344800" cy="890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" idx="7"/>
            <a:endCxn id="28" idx="3"/>
          </p:cNvCxnSpPr>
          <p:nvPr/>
        </p:nvCxnSpPr>
        <p:spPr>
          <a:xfrm flipV="1">
            <a:off x="5155751" y="2886560"/>
            <a:ext cx="1043166" cy="944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" idx="4"/>
            <a:endCxn id="29" idx="0"/>
          </p:cNvCxnSpPr>
          <p:nvPr/>
        </p:nvCxnSpPr>
        <p:spPr>
          <a:xfrm>
            <a:off x="4997881" y="4196963"/>
            <a:ext cx="257103" cy="123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3176766">
            <a:off x="4627105" y="2010735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3176766">
            <a:off x="6399871" y="4033953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3176766">
            <a:off x="3791611" y="5219687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4971397">
            <a:off x="5936671" y="4784788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4971397">
            <a:off x="3097153" y="4288482"/>
            <a:ext cx="446527" cy="428164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3" idx="0"/>
            <a:endCxn id="12" idx="6"/>
          </p:cNvCxnSpPr>
          <p:nvPr/>
        </p:nvCxnSpPr>
        <p:spPr>
          <a:xfrm flipH="1" flipV="1">
            <a:off x="4984900" y="2402996"/>
            <a:ext cx="12981" cy="1365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6"/>
            <a:endCxn id="13" idx="3"/>
          </p:cNvCxnSpPr>
          <p:nvPr/>
        </p:nvCxnSpPr>
        <p:spPr>
          <a:xfrm>
            <a:off x="5221144" y="3982882"/>
            <a:ext cx="1186053" cy="230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5"/>
            <a:endCxn id="18" idx="3"/>
          </p:cNvCxnSpPr>
          <p:nvPr/>
        </p:nvCxnSpPr>
        <p:spPr>
          <a:xfrm>
            <a:off x="5155751" y="4134259"/>
            <a:ext cx="834349" cy="72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" idx="3"/>
            <a:endCxn id="14" idx="0"/>
          </p:cNvCxnSpPr>
          <p:nvPr/>
        </p:nvCxnSpPr>
        <p:spPr>
          <a:xfrm flipH="1">
            <a:off x="4185727" y="4134259"/>
            <a:ext cx="654283" cy="117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" idx="2"/>
            <a:endCxn id="19" idx="0"/>
          </p:cNvCxnSpPr>
          <p:nvPr/>
        </p:nvCxnSpPr>
        <p:spPr>
          <a:xfrm flipH="1">
            <a:off x="3532838" y="3982882"/>
            <a:ext cx="1241779" cy="49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5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Snowflake Schema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This looks like a snowflake </a:t>
            </a:r>
            <a:r>
              <a:rPr lang="is-IS" dirty="0"/>
              <a:t>…?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67674" y="2599045"/>
            <a:ext cx="875812" cy="906211"/>
            <a:chOff x="3875264" y="2569929"/>
            <a:chExt cx="2475442" cy="2561364"/>
          </a:xfrm>
        </p:grpSpPr>
        <p:sp>
          <p:nvSpPr>
            <p:cNvPr id="24" name="Oval 23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24" idx="1"/>
            </p:cNvCxnSpPr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4" idx="7"/>
            </p:cNvCxnSpPr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4" idx="4"/>
            </p:cNvCxnSpPr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24" idx="0"/>
              <a:endCxn id="42" idx="6"/>
            </p:cNvCxnSpPr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6"/>
              <a:endCxn id="43" idx="3"/>
            </p:cNvCxnSpPr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4" idx="5"/>
              <a:endCxn id="48" idx="3"/>
            </p:cNvCxnSpPr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4" idx="3"/>
              <a:endCxn id="44" idx="0"/>
            </p:cNvCxnSpPr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4" idx="2"/>
              <a:endCxn id="49" idx="0"/>
            </p:cNvCxnSpPr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377130" y="4030169"/>
            <a:ext cx="789630" cy="817038"/>
            <a:chOff x="3875264" y="2569929"/>
            <a:chExt cx="2475442" cy="2561364"/>
          </a:xfrm>
        </p:grpSpPr>
        <p:sp>
          <p:nvSpPr>
            <p:cNvPr id="51" name="Oval 50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544264" y="1837526"/>
            <a:ext cx="875812" cy="906211"/>
            <a:chOff x="3875264" y="2569929"/>
            <a:chExt cx="2475442" cy="2561364"/>
          </a:xfrm>
        </p:grpSpPr>
        <p:sp>
          <p:nvSpPr>
            <p:cNvPr id="69" name="Oval 68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6047193" y="2447122"/>
            <a:ext cx="875812" cy="906211"/>
            <a:chOff x="3875264" y="2569929"/>
            <a:chExt cx="2475442" cy="2561364"/>
          </a:xfrm>
        </p:grpSpPr>
        <p:sp>
          <p:nvSpPr>
            <p:cNvPr id="87" name="Oval 86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6200689" y="3867799"/>
            <a:ext cx="875812" cy="906211"/>
            <a:chOff x="3875264" y="2569929"/>
            <a:chExt cx="2475442" cy="2561364"/>
          </a:xfrm>
        </p:grpSpPr>
        <p:sp>
          <p:nvSpPr>
            <p:cNvPr id="105" name="Oval 104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5894916" y="4442554"/>
            <a:ext cx="875812" cy="906211"/>
            <a:chOff x="3875264" y="2569929"/>
            <a:chExt cx="2475442" cy="2561364"/>
          </a:xfrm>
        </p:grpSpPr>
        <p:sp>
          <p:nvSpPr>
            <p:cNvPr id="123" name="Oval 122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4879908" y="5020214"/>
            <a:ext cx="875812" cy="906211"/>
            <a:chOff x="3875264" y="2569929"/>
            <a:chExt cx="2475442" cy="2561364"/>
          </a:xfrm>
        </p:grpSpPr>
        <p:sp>
          <p:nvSpPr>
            <p:cNvPr id="141" name="Oval 140"/>
            <p:cNvSpPr/>
            <p:nvPr/>
          </p:nvSpPr>
          <p:spPr>
            <a:xfrm>
              <a:off x="4982170" y="3742498"/>
              <a:ext cx="296271" cy="2840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880399" y="295068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883806" y="2914649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152758" y="4847206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/>
            <p:cNvCxnSpPr/>
            <p:nvPr/>
          </p:nvCxnSpPr>
          <p:spPr>
            <a:xfrm flipH="1" flipV="1">
              <a:off x="4133282" y="3193171"/>
              <a:ext cx="892276" cy="590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235053" y="3157132"/>
              <a:ext cx="692141" cy="62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0306" y="4026585"/>
              <a:ext cx="170588" cy="820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 rot="3176766">
              <a:off x="4884296" y="2576021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3176766">
              <a:off x="6060527" y="391842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3176766">
              <a:off x="4329945" y="4705163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rot="4971397">
              <a:off x="5753194" y="4416607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4971397">
              <a:off x="3869172" y="4087308"/>
              <a:ext cx="296271" cy="284087"/>
            </a:xfrm>
            <a:prstGeom prst="ellipse">
              <a:avLst/>
            </a:prstGeom>
            <a:solidFill>
              <a:srgbClr val="70AD47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H="1" flipV="1">
              <a:off x="5121693" y="2836287"/>
              <a:ext cx="8613" cy="906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278441" y="3884542"/>
              <a:ext cx="786947" cy="15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235053" y="3984981"/>
              <a:ext cx="553591" cy="48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4591441" y="3984981"/>
              <a:ext cx="434117" cy="776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>
              <a:off x="4158249" y="3884542"/>
              <a:ext cx="823921" cy="327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982170" y="3742498"/>
            <a:ext cx="296271" cy="28408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80399" y="2950688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83806" y="2914649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52758" y="4847206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1"/>
            <a:endCxn id="22" idx="5"/>
          </p:cNvCxnSpPr>
          <p:nvPr/>
        </p:nvCxnSpPr>
        <p:spPr>
          <a:xfrm flipH="1" flipV="1">
            <a:off x="4133282" y="3193171"/>
            <a:ext cx="892276" cy="59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" idx="7"/>
            <a:endCxn id="28" idx="3"/>
          </p:cNvCxnSpPr>
          <p:nvPr/>
        </p:nvCxnSpPr>
        <p:spPr>
          <a:xfrm flipV="1">
            <a:off x="5235053" y="3157132"/>
            <a:ext cx="692141" cy="62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" idx="4"/>
            <a:endCxn id="29" idx="0"/>
          </p:cNvCxnSpPr>
          <p:nvPr/>
        </p:nvCxnSpPr>
        <p:spPr>
          <a:xfrm>
            <a:off x="5130306" y="4026585"/>
            <a:ext cx="170588" cy="820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3176766">
            <a:off x="4884296" y="2576021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3176766">
            <a:off x="6060527" y="3918428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3176766">
            <a:off x="4329945" y="4705163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4971397">
            <a:off x="5753194" y="4416607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4971397">
            <a:off x="3869172" y="4087308"/>
            <a:ext cx="296271" cy="284087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3" idx="0"/>
            <a:endCxn id="12" idx="6"/>
          </p:cNvCxnSpPr>
          <p:nvPr/>
        </p:nvCxnSpPr>
        <p:spPr>
          <a:xfrm flipH="1" flipV="1">
            <a:off x="5121693" y="2836287"/>
            <a:ext cx="8613" cy="906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6"/>
            <a:endCxn id="13" idx="3"/>
          </p:cNvCxnSpPr>
          <p:nvPr/>
        </p:nvCxnSpPr>
        <p:spPr>
          <a:xfrm>
            <a:off x="5278441" y="3884542"/>
            <a:ext cx="786947" cy="152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5"/>
            <a:endCxn id="18" idx="3"/>
          </p:cNvCxnSpPr>
          <p:nvPr/>
        </p:nvCxnSpPr>
        <p:spPr>
          <a:xfrm>
            <a:off x="5235053" y="3984981"/>
            <a:ext cx="553591" cy="48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" idx="3"/>
            <a:endCxn id="14" idx="0"/>
          </p:cNvCxnSpPr>
          <p:nvPr/>
        </p:nvCxnSpPr>
        <p:spPr>
          <a:xfrm flipH="1">
            <a:off x="4591441" y="3984981"/>
            <a:ext cx="434117" cy="77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" idx="2"/>
            <a:endCxn id="19" idx="0"/>
          </p:cNvCxnSpPr>
          <p:nvPr/>
        </p:nvCxnSpPr>
        <p:spPr>
          <a:xfrm flipH="1">
            <a:off x="4158249" y="3884542"/>
            <a:ext cx="823921" cy="32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0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schema illustration would best organize this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450" y="1722162"/>
            <a:ext cx="9433993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Data(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student_name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year, 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major,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major_grade_req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asg1_name, asg1_pts, asg1_score, asg1_grader_name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asg2_name, asg2_pts, asg2_score, asg2_grader_name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avg_grade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781290" y="3956727"/>
            <a:ext cx="3448553" cy="2595347"/>
            <a:chOff x="394581" y="3807731"/>
            <a:chExt cx="3448553" cy="2595347"/>
          </a:xfrm>
        </p:grpSpPr>
        <p:sp>
          <p:nvSpPr>
            <p:cNvPr id="6" name="Oval 5"/>
            <p:cNvSpPr/>
            <p:nvPr/>
          </p:nvSpPr>
          <p:spPr>
            <a:xfrm>
              <a:off x="1960477" y="4749988"/>
              <a:ext cx="1083544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6733" y="4008796"/>
              <a:ext cx="1218986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02249" y="3807731"/>
              <a:ext cx="134088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4581" y="5749326"/>
              <a:ext cx="191280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6" idx="1"/>
            </p:cNvCxnSpPr>
            <p:nvPr/>
          </p:nvCxnSpPr>
          <p:spPr>
            <a:xfrm>
              <a:off x="1477203" y="4566808"/>
              <a:ext cx="641955" cy="278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6" idx="3"/>
            </p:cNvCxnSpPr>
            <p:nvPr/>
          </p:nvCxnSpPr>
          <p:spPr>
            <a:xfrm flipV="1">
              <a:off x="1781961" y="5307999"/>
              <a:ext cx="337198" cy="485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3"/>
              <a:endCxn id="6" idx="0"/>
            </p:cNvCxnSpPr>
            <p:nvPr/>
          </p:nvCxnSpPr>
          <p:spPr>
            <a:xfrm flipH="1">
              <a:off x="2502249" y="4365743"/>
              <a:ext cx="196368" cy="38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623408" y="4012406"/>
            <a:ext cx="4189123" cy="2440678"/>
            <a:chOff x="394581" y="3734318"/>
            <a:chExt cx="4580598" cy="2668760"/>
          </a:xfrm>
        </p:grpSpPr>
        <p:sp>
          <p:nvSpPr>
            <p:cNvPr id="27" name="Oval 26"/>
            <p:cNvSpPr/>
            <p:nvPr/>
          </p:nvSpPr>
          <p:spPr>
            <a:xfrm>
              <a:off x="2106811" y="4595506"/>
              <a:ext cx="1184802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3910" y="3843677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08988" y="5480800"/>
              <a:ext cx="146619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75634" y="3734318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Majors</a:t>
              </a: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94581" y="5688233"/>
              <a:ext cx="2091557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32" name="Straight Connector 31"/>
            <p:cNvCxnSpPr>
              <a:stCxn id="31" idx="5"/>
              <a:endCxn id="30" idx="1"/>
            </p:cNvCxnSpPr>
            <p:nvPr/>
          </p:nvCxnSpPr>
          <p:spPr>
            <a:xfrm>
              <a:off x="1911612" y="4453835"/>
              <a:ext cx="368709" cy="246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0" idx="3"/>
            </p:cNvCxnSpPr>
            <p:nvPr/>
          </p:nvCxnSpPr>
          <p:spPr>
            <a:xfrm flipV="1">
              <a:off x="1911612" y="5205664"/>
              <a:ext cx="368709" cy="5308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1"/>
              <a:endCxn id="30" idx="5"/>
            </p:cNvCxnSpPr>
            <p:nvPr/>
          </p:nvCxnSpPr>
          <p:spPr>
            <a:xfrm flipH="1" flipV="1">
              <a:off x="3118103" y="5205664"/>
              <a:ext cx="605604" cy="37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4"/>
              <a:endCxn id="32" idx="0"/>
            </p:cNvCxnSpPr>
            <p:nvPr/>
          </p:nvCxnSpPr>
          <p:spPr>
            <a:xfrm flipH="1">
              <a:off x="4242084" y="4449163"/>
              <a:ext cx="1" cy="103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495210" y="4071110"/>
            <a:ext cx="1083544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Grades</a:t>
            </a:r>
          </a:p>
        </p:txBody>
      </p:sp>
      <p:sp>
        <p:nvSpPr>
          <p:cNvPr id="49" name="Oval 48"/>
          <p:cNvSpPr/>
          <p:nvPr/>
        </p:nvSpPr>
        <p:spPr>
          <a:xfrm>
            <a:off x="707561" y="4905869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Graders</a:t>
            </a:r>
            <a:endParaRPr lang="en-US" sz="1600" dirty="0"/>
          </a:p>
        </p:txBody>
      </p:sp>
      <p:sp>
        <p:nvSpPr>
          <p:cNvPr id="50" name="Oval 49"/>
          <p:cNvSpPr/>
          <p:nvPr/>
        </p:nvSpPr>
        <p:spPr>
          <a:xfrm>
            <a:off x="1936700" y="4055213"/>
            <a:ext cx="1340885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Students</a:t>
            </a:r>
          </a:p>
        </p:txBody>
      </p:sp>
      <p:cxnSp>
        <p:nvCxnSpPr>
          <p:cNvPr id="52" name="Straight Connector 51"/>
          <p:cNvCxnSpPr>
            <a:stCxn id="49" idx="0"/>
            <a:endCxn id="48" idx="4"/>
          </p:cNvCxnSpPr>
          <p:nvPr/>
        </p:nvCxnSpPr>
        <p:spPr>
          <a:xfrm flipH="1" flipV="1">
            <a:off x="1036982" y="4724862"/>
            <a:ext cx="280072" cy="18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0" idx="2"/>
            <a:endCxn id="48" idx="6"/>
          </p:cNvCxnSpPr>
          <p:nvPr/>
        </p:nvCxnSpPr>
        <p:spPr>
          <a:xfrm flipH="1">
            <a:off x="1578754" y="4382089"/>
            <a:ext cx="357946" cy="1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148234" y="5935627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Majors</a:t>
            </a:r>
            <a:endParaRPr lang="en-US" sz="1600" dirty="0"/>
          </a:p>
        </p:txBody>
      </p:sp>
      <p:cxnSp>
        <p:nvCxnSpPr>
          <p:cNvPr id="58" name="Straight Connector 57"/>
          <p:cNvCxnSpPr>
            <a:stCxn id="57" idx="0"/>
            <a:endCxn id="50" idx="4"/>
          </p:cNvCxnSpPr>
          <p:nvPr/>
        </p:nvCxnSpPr>
        <p:spPr>
          <a:xfrm flipV="1">
            <a:off x="1757727" y="4708965"/>
            <a:ext cx="849416" cy="1226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530600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452025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77673" y="5474144"/>
            <a:ext cx="56297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(A)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7767" y="5559621"/>
            <a:ext cx="5212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(B)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15519" y="5625113"/>
            <a:ext cx="58221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2D5D-B04D-DA49-9DD3-676C7E092745}"/>
              </a:ext>
            </a:extLst>
          </p:cNvPr>
          <p:cNvSpPr txBox="1"/>
          <p:nvPr/>
        </p:nvSpPr>
        <p:spPr>
          <a:xfrm>
            <a:off x="7094538" y="1429317"/>
            <a:ext cx="4641014" cy="4924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600" b="1" dirty="0">
                <a:hlinkClick r:id="rId3"/>
              </a:rPr>
              <a:t>http://bit.ly/ds100-sp18-star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668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5786" y="-1551486"/>
            <a:ext cx="10801350" cy="1325563"/>
          </a:xfrm>
        </p:spPr>
        <p:txBody>
          <a:bodyPr/>
          <a:lstStyle/>
          <a:p>
            <a:r>
              <a:rPr lang="en-US" dirty="0"/>
              <a:t>Which schema illustration would best organize this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521" y="139091"/>
            <a:ext cx="990064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Data(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student_name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year, 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major,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major_grade_req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asg1_name, asg1_pts, asg1_score, asg1_grader_name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asg2_name, asg2_pts, asg2_score, asg2_grader_name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avg_grade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781290" y="3956727"/>
            <a:ext cx="3448553" cy="2595347"/>
            <a:chOff x="394581" y="3807731"/>
            <a:chExt cx="3448553" cy="2595347"/>
          </a:xfrm>
        </p:grpSpPr>
        <p:sp>
          <p:nvSpPr>
            <p:cNvPr id="6" name="Oval 5"/>
            <p:cNvSpPr/>
            <p:nvPr/>
          </p:nvSpPr>
          <p:spPr>
            <a:xfrm>
              <a:off x="1960477" y="4749988"/>
              <a:ext cx="1083544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6733" y="4008796"/>
              <a:ext cx="1218986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02249" y="3807731"/>
              <a:ext cx="134088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4581" y="5749326"/>
              <a:ext cx="191280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6" idx="1"/>
            </p:cNvCxnSpPr>
            <p:nvPr/>
          </p:nvCxnSpPr>
          <p:spPr>
            <a:xfrm>
              <a:off x="1477203" y="4566808"/>
              <a:ext cx="641955" cy="278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6" idx="3"/>
            </p:cNvCxnSpPr>
            <p:nvPr/>
          </p:nvCxnSpPr>
          <p:spPr>
            <a:xfrm flipV="1">
              <a:off x="1781961" y="5307999"/>
              <a:ext cx="337198" cy="485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3"/>
              <a:endCxn id="6" idx="0"/>
            </p:cNvCxnSpPr>
            <p:nvPr/>
          </p:nvCxnSpPr>
          <p:spPr>
            <a:xfrm flipH="1">
              <a:off x="2502249" y="4365743"/>
              <a:ext cx="196368" cy="38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623408" y="4012406"/>
            <a:ext cx="4189123" cy="2440678"/>
            <a:chOff x="394581" y="3734318"/>
            <a:chExt cx="4580598" cy="2668760"/>
          </a:xfrm>
        </p:grpSpPr>
        <p:sp>
          <p:nvSpPr>
            <p:cNvPr id="27" name="Oval 26"/>
            <p:cNvSpPr/>
            <p:nvPr/>
          </p:nvSpPr>
          <p:spPr>
            <a:xfrm>
              <a:off x="2106811" y="4595506"/>
              <a:ext cx="1184802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3910" y="3843677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08988" y="5480800"/>
              <a:ext cx="146619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75634" y="3734318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Majors</a:t>
              </a: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94581" y="5688233"/>
              <a:ext cx="2091557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32" name="Straight Connector 31"/>
            <p:cNvCxnSpPr>
              <a:stCxn id="31" idx="5"/>
              <a:endCxn id="30" idx="1"/>
            </p:cNvCxnSpPr>
            <p:nvPr/>
          </p:nvCxnSpPr>
          <p:spPr>
            <a:xfrm>
              <a:off x="1911612" y="4453835"/>
              <a:ext cx="368709" cy="246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0" idx="3"/>
            </p:cNvCxnSpPr>
            <p:nvPr/>
          </p:nvCxnSpPr>
          <p:spPr>
            <a:xfrm flipV="1">
              <a:off x="1911612" y="5205664"/>
              <a:ext cx="368709" cy="5308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1"/>
              <a:endCxn id="30" idx="5"/>
            </p:cNvCxnSpPr>
            <p:nvPr/>
          </p:nvCxnSpPr>
          <p:spPr>
            <a:xfrm flipH="1" flipV="1">
              <a:off x="3118103" y="5205664"/>
              <a:ext cx="605604" cy="37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4"/>
              <a:endCxn id="32" idx="0"/>
            </p:cNvCxnSpPr>
            <p:nvPr/>
          </p:nvCxnSpPr>
          <p:spPr>
            <a:xfrm flipH="1">
              <a:off x="4242084" y="4449163"/>
              <a:ext cx="1" cy="103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495210" y="4071110"/>
            <a:ext cx="1083544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Grades</a:t>
            </a:r>
          </a:p>
        </p:txBody>
      </p:sp>
      <p:sp>
        <p:nvSpPr>
          <p:cNvPr id="49" name="Oval 48"/>
          <p:cNvSpPr/>
          <p:nvPr/>
        </p:nvSpPr>
        <p:spPr>
          <a:xfrm>
            <a:off x="707561" y="4905869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Graders</a:t>
            </a:r>
            <a:endParaRPr lang="en-US" sz="1600" dirty="0"/>
          </a:p>
        </p:txBody>
      </p:sp>
      <p:sp>
        <p:nvSpPr>
          <p:cNvPr id="50" name="Oval 49"/>
          <p:cNvSpPr/>
          <p:nvPr/>
        </p:nvSpPr>
        <p:spPr>
          <a:xfrm>
            <a:off x="1936700" y="4055213"/>
            <a:ext cx="1340885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Students</a:t>
            </a:r>
          </a:p>
        </p:txBody>
      </p:sp>
      <p:cxnSp>
        <p:nvCxnSpPr>
          <p:cNvPr id="52" name="Straight Connector 51"/>
          <p:cNvCxnSpPr>
            <a:stCxn id="49" idx="0"/>
            <a:endCxn id="48" idx="4"/>
          </p:cNvCxnSpPr>
          <p:nvPr/>
        </p:nvCxnSpPr>
        <p:spPr>
          <a:xfrm flipH="1" flipV="1">
            <a:off x="1036982" y="4724862"/>
            <a:ext cx="280072" cy="18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0" idx="2"/>
            <a:endCxn id="48" idx="6"/>
          </p:cNvCxnSpPr>
          <p:nvPr/>
        </p:nvCxnSpPr>
        <p:spPr>
          <a:xfrm flipH="1">
            <a:off x="1578754" y="4382089"/>
            <a:ext cx="357946" cy="1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148234" y="5935627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Majors</a:t>
            </a:r>
            <a:endParaRPr lang="en-US" sz="1600" dirty="0"/>
          </a:p>
        </p:txBody>
      </p:sp>
      <p:cxnSp>
        <p:nvCxnSpPr>
          <p:cNvPr id="58" name="Straight Connector 57"/>
          <p:cNvCxnSpPr>
            <a:stCxn id="57" idx="0"/>
            <a:endCxn id="50" idx="4"/>
          </p:cNvCxnSpPr>
          <p:nvPr/>
        </p:nvCxnSpPr>
        <p:spPr>
          <a:xfrm flipV="1">
            <a:off x="1757727" y="4708965"/>
            <a:ext cx="849416" cy="1226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530600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452025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77673" y="5474144"/>
            <a:ext cx="56297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(A)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7767" y="5559621"/>
            <a:ext cx="5212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(B)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15519" y="5625113"/>
            <a:ext cx="58221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14986" y="1861919"/>
            <a:ext cx="8510663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Grades(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asg_name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score)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Graders(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Student(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name, year,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major_name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avg_grade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Majors(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major_name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grade_req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Assignments(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asg_name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asg_pts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9" name="Bent-Up Arrow 8"/>
          <p:cNvSpPr/>
          <p:nvPr/>
        </p:nvSpPr>
        <p:spPr>
          <a:xfrm rot="5400000">
            <a:off x="2669024" y="2368540"/>
            <a:ext cx="788466" cy="710329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0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Analytics Processing (</a:t>
            </a:r>
            <a:r>
              <a:rPr lang="en-US" b="1" dirty="0"/>
              <a:t>OLAP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3729"/>
            <a:ext cx="10515600" cy="4103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Users interact with multidimensional data:</a:t>
            </a:r>
          </a:p>
          <a:p>
            <a:r>
              <a:rPr lang="en-US" dirty="0"/>
              <a:t>Constructing ad-hoc and often complex SQL queries</a:t>
            </a:r>
          </a:p>
          <a:p>
            <a:r>
              <a:rPr lang="en-US" dirty="0"/>
              <a:t>Using graphical tools that to construct queries</a:t>
            </a:r>
          </a:p>
          <a:p>
            <a:r>
              <a:rPr lang="en-US" dirty="0"/>
              <a:t>Sharing views that summarize data across important dimensions</a:t>
            </a:r>
          </a:p>
        </p:txBody>
      </p:sp>
    </p:spTree>
    <p:extLst>
      <p:ext uri="{BB962C8B-B14F-4D97-AF65-F5344CB8AC3E}">
        <p14:creationId xmlns:p14="http://schemas.microsoft.com/office/powerpoint/2010/main" val="183848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SQL to Big Data (with 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weeks ago… 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(Relational) Database Management Systems</a:t>
            </a:r>
          </a:p>
          <a:p>
            <a:pPr lvl="1"/>
            <a:r>
              <a:rPr lang="en-US" dirty="0"/>
              <a:t>SQL: Structured Query Language</a:t>
            </a:r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More on databases and database design</a:t>
            </a:r>
          </a:p>
          <a:p>
            <a:pPr lvl="1"/>
            <a:r>
              <a:rPr lang="en-US" dirty="0"/>
              <a:t>Enterprise data management and the data lake</a:t>
            </a:r>
          </a:p>
          <a:p>
            <a:pPr lvl="1"/>
            <a:r>
              <a:rPr lang="en-US" dirty="0"/>
              <a:t>Introduction to distributed data storage and processing</a:t>
            </a:r>
          </a:p>
          <a:p>
            <a:pPr lvl="1"/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94497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Tabulation (Pivot Tables)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804557"/>
            <a:ext cx="10706100" cy="2710543"/>
          </a:xfrm>
        </p:spPr>
        <p:txBody>
          <a:bodyPr>
            <a:normAutofit/>
          </a:bodyPr>
          <a:lstStyle/>
          <a:p>
            <a:r>
              <a:rPr lang="en-US" dirty="0"/>
              <a:t>Aggregate data across pairs of dimensions</a:t>
            </a:r>
          </a:p>
          <a:p>
            <a:pPr lvl="1"/>
            <a:r>
              <a:rPr lang="en-US" b="1" dirty="0"/>
              <a:t>Pivot Tables:</a:t>
            </a:r>
            <a:r>
              <a:rPr lang="en-US" dirty="0"/>
              <a:t>  </a:t>
            </a:r>
            <a:r>
              <a:rPr lang="en-US" i="1" dirty="0"/>
              <a:t>graphical interface </a:t>
            </a:r>
            <a:r>
              <a:rPr lang="en-US" dirty="0"/>
              <a:t>to select dimensions and aggregation function (e.g., SUM, MAX, MEAN)</a:t>
            </a:r>
          </a:p>
          <a:p>
            <a:pPr lvl="1"/>
            <a:r>
              <a:rPr lang="en-US" b="1" dirty="0"/>
              <a:t>GROUP BY</a:t>
            </a:r>
            <a:r>
              <a:rPr lang="en-US" dirty="0"/>
              <a:t> queries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Related to contingency tables and marginalization in stats.</a:t>
            </a:r>
          </a:p>
          <a:p>
            <a:r>
              <a:rPr lang="en-US" dirty="0"/>
              <a:t>What about many dimensions?</a:t>
            </a:r>
          </a:p>
          <a:p>
            <a:endParaRPr lang="en-US" i="1" dirty="0"/>
          </a:p>
        </p:txBody>
      </p:sp>
      <p:graphicFrame>
        <p:nvGraphicFramePr>
          <p:cNvPr id="150" name="Table 149"/>
          <p:cNvGraphicFramePr>
            <a:graphicFrameLocks noGrp="1"/>
          </p:cNvGraphicFramePr>
          <p:nvPr>
            <p:extLst/>
          </p:nvPr>
        </p:nvGraphicFramePr>
        <p:xfrm>
          <a:off x="1980474" y="1690689"/>
          <a:ext cx="38199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5927336" y="2491456"/>
            <a:ext cx="499462" cy="351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6785062" y="1742400"/>
          <a:ext cx="345770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Sofa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7732535" y="238796"/>
            <a:ext cx="2458078" cy="2071811"/>
            <a:chOff x="2236232" y="836619"/>
            <a:chExt cx="2458078" cy="2071811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36232" y="2263649"/>
              <a:ext cx="1890772" cy="643231"/>
              <a:chOff x="2195545" y="1443703"/>
              <a:chExt cx="1890772" cy="643231"/>
            </a:xfrm>
          </p:grpSpPr>
          <p:sp>
            <p:nvSpPr>
              <p:cNvPr id="147" name="Cube 146"/>
              <p:cNvSpPr/>
              <p:nvPr/>
            </p:nvSpPr>
            <p:spPr>
              <a:xfrm>
                <a:off x="2195545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/>
                  <a:t>80</a:t>
                </a:r>
                <a:endParaRPr lang="en-US" sz="2000" dirty="0"/>
              </a:p>
            </p:txBody>
          </p:sp>
          <p:sp>
            <p:nvSpPr>
              <p:cNvPr id="148" name="Cube 147"/>
              <p:cNvSpPr/>
              <p:nvPr/>
            </p:nvSpPr>
            <p:spPr>
              <a:xfrm>
                <a:off x="2767162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27</a:t>
                </a:r>
              </a:p>
            </p:txBody>
          </p:sp>
          <p:sp>
            <p:nvSpPr>
              <p:cNvPr id="152" name="Cube 151"/>
              <p:cNvSpPr/>
              <p:nvPr/>
            </p:nvSpPr>
            <p:spPr>
              <a:xfrm>
                <a:off x="3338779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75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236232" y="1787973"/>
              <a:ext cx="1890772" cy="643231"/>
              <a:chOff x="2195545" y="1443703"/>
              <a:chExt cx="1890772" cy="643231"/>
            </a:xfrm>
          </p:grpSpPr>
          <p:sp>
            <p:nvSpPr>
              <p:cNvPr id="141" name="Cube 140"/>
              <p:cNvSpPr/>
              <p:nvPr/>
            </p:nvSpPr>
            <p:spPr>
              <a:xfrm>
                <a:off x="2195545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63</a:t>
                </a:r>
              </a:p>
            </p:txBody>
          </p:sp>
          <p:sp>
            <p:nvSpPr>
              <p:cNvPr id="142" name="Cube 141"/>
              <p:cNvSpPr/>
              <p:nvPr/>
            </p:nvSpPr>
            <p:spPr>
              <a:xfrm>
                <a:off x="2767162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38</a:t>
                </a:r>
              </a:p>
            </p:txBody>
          </p:sp>
          <p:sp>
            <p:nvSpPr>
              <p:cNvPr id="143" name="Cube 142"/>
              <p:cNvSpPr/>
              <p:nvPr/>
            </p:nvSpPr>
            <p:spPr>
              <a:xfrm>
                <a:off x="3338779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75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236232" y="1312296"/>
              <a:ext cx="1890772" cy="643231"/>
              <a:chOff x="2195545" y="1443703"/>
              <a:chExt cx="1890772" cy="643231"/>
            </a:xfrm>
          </p:grpSpPr>
          <p:sp>
            <p:nvSpPr>
              <p:cNvPr id="138" name="Cube 137"/>
              <p:cNvSpPr/>
              <p:nvPr/>
            </p:nvSpPr>
            <p:spPr>
              <a:xfrm>
                <a:off x="2195545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63</a:t>
                </a:r>
              </a:p>
            </p:txBody>
          </p:sp>
          <p:sp>
            <p:nvSpPr>
              <p:cNvPr id="139" name="Cube 138"/>
              <p:cNvSpPr/>
              <p:nvPr/>
            </p:nvSpPr>
            <p:spPr>
              <a:xfrm>
                <a:off x="2767162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38</a:t>
                </a: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3338779" y="1443703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75</a:t>
                </a: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236232" y="836619"/>
              <a:ext cx="1890772" cy="643231"/>
              <a:chOff x="2234219" y="836619"/>
              <a:chExt cx="1890772" cy="643231"/>
            </a:xfrm>
          </p:grpSpPr>
          <p:sp>
            <p:nvSpPr>
              <p:cNvPr id="127" name="Cube 126"/>
              <p:cNvSpPr/>
              <p:nvPr/>
            </p:nvSpPr>
            <p:spPr>
              <a:xfrm>
                <a:off x="2234219" y="83661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63</a:t>
                </a:r>
              </a:p>
            </p:txBody>
          </p:sp>
          <p:sp>
            <p:nvSpPr>
              <p:cNvPr id="136" name="Cube 135"/>
              <p:cNvSpPr/>
              <p:nvPr/>
            </p:nvSpPr>
            <p:spPr>
              <a:xfrm>
                <a:off x="2805836" y="83661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38</a:t>
                </a: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3377453" y="83661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75</a:t>
                </a: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946772" y="836619"/>
              <a:ext cx="747538" cy="2071811"/>
              <a:chOff x="3946772" y="836619"/>
              <a:chExt cx="747538" cy="2071811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3946772" y="226519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48</a:t>
                </a: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3946772" y="1789094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100</a:t>
                </a: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3946772" y="131298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28</a:t>
                </a: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3946772" y="836619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176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978" y="1490718"/>
            <a:ext cx="4866215" cy="2184087"/>
          </a:xfrm>
        </p:spPr>
        <p:txBody>
          <a:bodyPr/>
          <a:lstStyle/>
          <a:p>
            <a:r>
              <a:rPr lang="en-US" dirty="0"/>
              <a:t>Generalizes cross-tabulation to higher dimensions.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3110" y="336895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Id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74256" y="3059707"/>
            <a:ext cx="1474681" cy="369332"/>
            <a:chOff x="1442893" y="3957950"/>
            <a:chExt cx="1668984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1442893" y="3957950"/>
              <a:ext cx="35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00319" y="3957950"/>
              <a:ext cx="354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57742" y="3957950"/>
              <a:ext cx="354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 rot="18876336">
            <a:off x="7405100" y="306393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5757076" y="220384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Product Id</a:t>
            </a:r>
          </a:p>
        </p:txBody>
      </p:sp>
      <p:sp>
        <p:nvSpPr>
          <p:cNvPr id="13" name="TextBox 12"/>
          <p:cNvSpPr txBox="1"/>
          <p:nvPr/>
        </p:nvSpPr>
        <p:spPr>
          <a:xfrm rot="19047463">
            <a:off x="6411766" y="3301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Location Id</a:t>
            </a:r>
          </a:p>
        </p:txBody>
      </p:sp>
      <p:sp>
        <p:nvSpPr>
          <p:cNvPr id="72" name="TextBox 71"/>
          <p:cNvSpPr txBox="1"/>
          <p:nvPr/>
        </p:nvSpPr>
        <p:spPr>
          <a:xfrm rot="18876336">
            <a:off x="7642346" y="93986"/>
            <a:ext cx="28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*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566849" y="634167"/>
            <a:ext cx="2813375" cy="2487899"/>
            <a:chOff x="5042848" y="634166"/>
            <a:chExt cx="2813375" cy="2487899"/>
          </a:xfrm>
        </p:grpSpPr>
        <p:sp>
          <p:nvSpPr>
            <p:cNvPr id="102" name="Cube 101"/>
            <p:cNvSpPr/>
            <p:nvPr/>
          </p:nvSpPr>
          <p:spPr>
            <a:xfrm>
              <a:off x="5965451" y="192573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25</a:t>
              </a:r>
            </a:p>
          </p:txBody>
        </p:sp>
        <p:sp>
          <p:nvSpPr>
            <p:cNvPr id="103" name="Cube 102"/>
            <p:cNvSpPr/>
            <p:nvPr/>
          </p:nvSpPr>
          <p:spPr>
            <a:xfrm>
              <a:off x="6537068" y="192573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104" name="Cube 103"/>
            <p:cNvSpPr/>
            <p:nvPr/>
          </p:nvSpPr>
          <p:spPr>
            <a:xfrm>
              <a:off x="7108685" y="192573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15</a:t>
              </a:r>
            </a:p>
          </p:txBody>
        </p:sp>
        <p:sp>
          <p:nvSpPr>
            <p:cNvPr id="105" name="Cube 104"/>
            <p:cNvSpPr/>
            <p:nvPr/>
          </p:nvSpPr>
          <p:spPr>
            <a:xfrm>
              <a:off x="5965451" y="144963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30</a:t>
              </a:r>
            </a:p>
          </p:txBody>
        </p:sp>
        <p:sp>
          <p:nvSpPr>
            <p:cNvPr id="106" name="Cube 105"/>
            <p:cNvSpPr/>
            <p:nvPr/>
          </p:nvSpPr>
          <p:spPr>
            <a:xfrm>
              <a:off x="6537068" y="144963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</a:t>
              </a:r>
            </a:p>
          </p:txBody>
        </p:sp>
        <p:sp>
          <p:nvSpPr>
            <p:cNvPr id="107" name="Cube 106"/>
            <p:cNvSpPr/>
            <p:nvPr/>
          </p:nvSpPr>
          <p:spPr>
            <a:xfrm>
              <a:off x="7108685" y="144963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50</a:t>
              </a:r>
            </a:p>
          </p:txBody>
        </p:sp>
        <p:sp>
          <p:nvSpPr>
            <p:cNvPr id="108" name="Cube 107"/>
            <p:cNvSpPr/>
            <p:nvPr/>
          </p:nvSpPr>
          <p:spPr>
            <a:xfrm>
              <a:off x="5965451" y="97352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109" name="Cube 108"/>
            <p:cNvSpPr/>
            <p:nvPr/>
          </p:nvSpPr>
          <p:spPr>
            <a:xfrm>
              <a:off x="6537068" y="97352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110" name="Cube 109"/>
            <p:cNvSpPr/>
            <p:nvPr/>
          </p:nvSpPr>
          <p:spPr>
            <a:xfrm>
              <a:off x="7108685" y="97352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85" name="Cube 84"/>
            <p:cNvSpPr/>
            <p:nvPr/>
          </p:nvSpPr>
          <p:spPr>
            <a:xfrm>
              <a:off x="5716914" y="218150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25</a:t>
              </a:r>
            </a:p>
          </p:txBody>
        </p:sp>
        <p:sp>
          <p:nvSpPr>
            <p:cNvPr id="86" name="Cube 85"/>
            <p:cNvSpPr/>
            <p:nvPr/>
          </p:nvSpPr>
          <p:spPr>
            <a:xfrm>
              <a:off x="6288531" y="218150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87" name="Cube 86"/>
            <p:cNvSpPr/>
            <p:nvPr/>
          </p:nvSpPr>
          <p:spPr>
            <a:xfrm>
              <a:off x="6860148" y="218150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15</a:t>
              </a:r>
            </a:p>
          </p:txBody>
        </p:sp>
        <p:sp>
          <p:nvSpPr>
            <p:cNvPr id="88" name="Cube 87"/>
            <p:cNvSpPr/>
            <p:nvPr/>
          </p:nvSpPr>
          <p:spPr>
            <a:xfrm>
              <a:off x="5716914" y="1705399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30</a:t>
              </a:r>
            </a:p>
          </p:txBody>
        </p:sp>
        <p:sp>
          <p:nvSpPr>
            <p:cNvPr id="89" name="Cube 88"/>
            <p:cNvSpPr/>
            <p:nvPr/>
          </p:nvSpPr>
          <p:spPr>
            <a:xfrm>
              <a:off x="6288531" y="1705399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</a:t>
              </a:r>
            </a:p>
          </p:txBody>
        </p:sp>
        <p:sp>
          <p:nvSpPr>
            <p:cNvPr id="90" name="Cube 89"/>
            <p:cNvSpPr/>
            <p:nvPr/>
          </p:nvSpPr>
          <p:spPr>
            <a:xfrm>
              <a:off x="6860148" y="1705399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50</a:t>
              </a:r>
            </a:p>
          </p:txBody>
        </p:sp>
        <p:sp>
          <p:nvSpPr>
            <p:cNvPr id="91" name="Cube 90"/>
            <p:cNvSpPr/>
            <p:nvPr/>
          </p:nvSpPr>
          <p:spPr>
            <a:xfrm>
              <a:off x="5716914" y="122929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92" name="Cube 91"/>
            <p:cNvSpPr/>
            <p:nvPr/>
          </p:nvSpPr>
          <p:spPr>
            <a:xfrm>
              <a:off x="6288531" y="122929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93" name="Cube 92"/>
            <p:cNvSpPr/>
            <p:nvPr/>
          </p:nvSpPr>
          <p:spPr>
            <a:xfrm>
              <a:off x="6860148" y="122929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006941" y="2716826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5006941" y="2228378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5006941" y="1739930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876336">
              <a:off x="5288156" y="90755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876336">
              <a:off x="5585635" y="60595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29" name="Cube 28"/>
            <p:cNvSpPr/>
            <p:nvPr/>
          </p:nvSpPr>
          <p:spPr>
            <a:xfrm>
              <a:off x="5468234" y="244292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25</a:t>
              </a:r>
            </a:p>
          </p:txBody>
        </p:sp>
        <p:sp>
          <p:nvSpPr>
            <p:cNvPr id="30" name="Cube 29"/>
            <p:cNvSpPr/>
            <p:nvPr/>
          </p:nvSpPr>
          <p:spPr>
            <a:xfrm>
              <a:off x="6039851" y="244292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31" name="Cube 30"/>
            <p:cNvSpPr/>
            <p:nvPr/>
          </p:nvSpPr>
          <p:spPr>
            <a:xfrm>
              <a:off x="6611468" y="244292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15</a:t>
              </a:r>
            </a:p>
          </p:txBody>
        </p:sp>
        <p:sp>
          <p:nvSpPr>
            <p:cNvPr id="26" name="Cube 25"/>
            <p:cNvSpPr/>
            <p:nvPr/>
          </p:nvSpPr>
          <p:spPr>
            <a:xfrm>
              <a:off x="5468234" y="1966822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30</a:t>
              </a:r>
            </a:p>
          </p:txBody>
        </p:sp>
        <p:sp>
          <p:nvSpPr>
            <p:cNvPr id="27" name="Cube 26"/>
            <p:cNvSpPr/>
            <p:nvPr/>
          </p:nvSpPr>
          <p:spPr>
            <a:xfrm>
              <a:off x="6039851" y="1966822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</a:t>
              </a:r>
            </a:p>
          </p:txBody>
        </p:sp>
        <p:sp>
          <p:nvSpPr>
            <p:cNvPr id="28" name="Cube 27"/>
            <p:cNvSpPr/>
            <p:nvPr/>
          </p:nvSpPr>
          <p:spPr>
            <a:xfrm>
              <a:off x="6611468" y="1966822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50</a:t>
              </a:r>
            </a:p>
          </p:txBody>
        </p:sp>
        <p:sp>
          <p:nvSpPr>
            <p:cNvPr id="23" name="Cube 22"/>
            <p:cNvSpPr/>
            <p:nvPr/>
          </p:nvSpPr>
          <p:spPr>
            <a:xfrm>
              <a:off x="5468234" y="149071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24" name="Cube 23"/>
            <p:cNvSpPr/>
            <p:nvPr/>
          </p:nvSpPr>
          <p:spPr>
            <a:xfrm>
              <a:off x="6039851" y="149071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25" name="Cube 24"/>
            <p:cNvSpPr/>
            <p:nvPr/>
          </p:nvSpPr>
          <p:spPr>
            <a:xfrm>
              <a:off x="6611468" y="1490717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769909" y="2944791"/>
            <a:ext cx="583703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800">
                <a:solidFill>
                  <a:prstClr val="black"/>
                </a:solidFill>
              </a:rPr>
              <a:t>In SQL:</a:t>
            </a:r>
            <a:endParaRPr lang="en-US" b="1"/>
          </a:p>
          <a:p>
            <a:r>
              <a:rPr lang="en-US" b="1" dirty="0"/>
              <a:t>SELECT</a:t>
            </a:r>
            <a:r>
              <a:rPr lang="en-US" dirty="0"/>
              <a:t> Item, Color, </a:t>
            </a:r>
            <a:r>
              <a:rPr lang="en-US" b="1" dirty="0"/>
              <a:t>SUM</a:t>
            </a:r>
            <a:r>
              <a:rPr lang="en-US" dirty="0"/>
              <a:t>(Quantity)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QtySum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Furniture </a:t>
            </a:r>
          </a:p>
          <a:p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i="1" u="sng" dirty="0"/>
              <a:t>CUBE</a:t>
            </a:r>
            <a:r>
              <a:rPr lang="en-US" dirty="0"/>
              <a:t> (Item, Color);</a:t>
            </a:r>
          </a:p>
        </p:txBody>
      </p:sp>
      <p:graphicFrame>
        <p:nvGraphicFramePr>
          <p:cNvPr id="150" name="Table 149"/>
          <p:cNvGraphicFramePr>
            <a:graphicFrameLocks noGrp="1"/>
          </p:cNvGraphicFramePr>
          <p:nvPr>
            <p:extLst/>
          </p:nvPr>
        </p:nvGraphicFramePr>
        <p:xfrm>
          <a:off x="2041562" y="4631845"/>
          <a:ext cx="38199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Table 150"/>
          <p:cNvGraphicFramePr>
            <a:graphicFrameLocks noGrp="1"/>
          </p:cNvGraphicFramePr>
          <p:nvPr>
            <p:extLst/>
          </p:nvPr>
        </p:nvGraphicFramePr>
        <p:xfrm>
          <a:off x="6695283" y="3720534"/>
          <a:ext cx="381990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QtySum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326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5988424" y="5432612"/>
            <a:ext cx="499462" cy="351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673115" y="463555"/>
            <a:ext cx="1694695" cy="3136800"/>
            <a:chOff x="7149114" y="463555"/>
            <a:chExt cx="1694695" cy="3136800"/>
          </a:xfrm>
        </p:grpSpPr>
        <p:sp>
          <p:nvSpPr>
            <p:cNvPr id="4" name="TextBox 3"/>
            <p:cNvSpPr txBox="1"/>
            <p:nvPr/>
          </p:nvSpPr>
          <p:spPr>
            <a:xfrm>
              <a:off x="7149114" y="3231023"/>
              <a:ext cx="1694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What is here?</a:t>
              </a:r>
            </a:p>
          </p:txBody>
        </p:sp>
        <p:cxnSp>
          <p:nvCxnSpPr>
            <p:cNvPr id="17" name="Curved Connector 16"/>
            <p:cNvCxnSpPr>
              <a:stCxn id="4" idx="3"/>
            </p:cNvCxnSpPr>
            <p:nvPr/>
          </p:nvCxnSpPr>
          <p:spPr>
            <a:xfrm flipH="1" flipV="1">
              <a:off x="8665997" y="463555"/>
              <a:ext cx="177812" cy="2952134"/>
            </a:xfrm>
            <a:prstGeom prst="curvedConnector4">
              <a:avLst>
                <a:gd name="adj1" fmla="val -128563"/>
                <a:gd name="adj2" fmla="val 5312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7489452" y="497159"/>
            <a:ext cx="2460091" cy="2071811"/>
            <a:chOff x="5965451" y="681574"/>
            <a:chExt cx="2460091" cy="2071811"/>
          </a:xfrm>
        </p:grpSpPr>
        <p:sp>
          <p:nvSpPr>
            <p:cNvPr id="111" name="Cube 110"/>
            <p:cNvSpPr/>
            <p:nvPr/>
          </p:nvSpPr>
          <p:spPr>
            <a:xfrm>
              <a:off x="5965451" y="68157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63</a:t>
              </a:r>
            </a:p>
          </p:txBody>
        </p:sp>
        <p:sp>
          <p:nvSpPr>
            <p:cNvPr id="112" name="Cube 111"/>
            <p:cNvSpPr/>
            <p:nvPr/>
          </p:nvSpPr>
          <p:spPr>
            <a:xfrm>
              <a:off x="6537068" y="68157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38</a:t>
              </a:r>
            </a:p>
          </p:txBody>
        </p:sp>
        <p:sp>
          <p:nvSpPr>
            <p:cNvPr id="113" name="Cube 112"/>
            <p:cNvSpPr/>
            <p:nvPr/>
          </p:nvSpPr>
          <p:spPr>
            <a:xfrm>
              <a:off x="7108685" y="68157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75</a:t>
              </a:r>
            </a:p>
          </p:txBody>
        </p:sp>
        <p:sp>
          <p:nvSpPr>
            <p:cNvPr id="114" name="Cube 113"/>
            <p:cNvSpPr/>
            <p:nvPr/>
          </p:nvSpPr>
          <p:spPr>
            <a:xfrm>
              <a:off x="7678004" y="211015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48</a:t>
              </a:r>
            </a:p>
          </p:txBody>
        </p:sp>
        <p:sp>
          <p:nvSpPr>
            <p:cNvPr id="115" name="Cube 114"/>
            <p:cNvSpPr/>
            <p:nvPr/>
          </p:nvSpPr>
          <p:spPr>
            <a:xfrm>
              <a:off x="7678004" y="1634049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100</a:t>
              </a:r>
            </a:p>
          </p:txBody>
        </p:sp>
        <p:sp>
          <p:nvSpPr>
            <p:cNvPr id="116" name="Cube 115"/>
            <p:cNvSpPr/>
            <p:nvPr/>
          </p:nvSpPr>
          <p:spPr>
            <a:xfrm>
              <a:off x="7678004" y="115794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28</a:t>
              </a:r>
            </a:p>
          </p:txBody>
        </p:sp>
        <p:sp>
          <p:nvSpPr>
            <p:cNvPr id="117" name="Cube 116"/>
            <p:cNvSpPr/>
            <p:nvPr/>
          </p:nvSpPr>
          <p:spPr>
            <a:xfrm>
              <a:off x="7678004" y="681574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176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7240915" y="752925"/>
            <a:ext cx="2460091" cy="2071811"/>
            <a:chOff x="5716914" y="937340"/>
            <a:chExt cx="2460091" cy="2071811"/>
          </a:xfrm>
        </p:grpSpPr>
        <p:sp>
          <p:nvSpPr>
            <p:cNvPr id="94" name="Cube 93"/>
            <p:cNvSpPr/>
            <p:nvPr/>
          </p:nvSpPr>
          <p:spPr>
            <a:xfrm>
              <a:off x="5716914" y="93734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5" name="Cube 94"/>
            <p:cNvSpPr/>
            <p:nvPr/>
          </p:nvSpPr>
          <p:spPr>
            <a:xfrm>
              <a:off x="6288531" y="93734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6" name="Cube 95"/>
            <p:cNvSpPr/>
            <p:nvPr/>
          </p:nvSpPr>
          <p:spPr>
            <a:xfrm>
              <a:off x="6860148" y="93734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75</a:t>
              </a:r>
            </a:p>
          </p:txBody>
        </p:sp>
        <p:sp>
          <p:nvSpPr>
            <p:cNvPr id="97" name="Cube 96"/>
            <p:cNvSpPr/>
            <p:nvPr/>
          </p:nvSpPr>
          <p:spPr>
            <a:xfrm>
              <a:off x="7429467" y="236592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8" name="Cube 97"/>
            <p:cNvSpPr/>
            <p:nvPr/>
          </p:nvSpPr>
          <p:spPr>
            <a:xfrm>
              <a:off x="7429467" y="1889815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Cube 98"/>
            <p:cNvSpPr/>
            <p:nvPr/>
          </p:nvSpPr>
          <p:spPr>
            <a:xfrm>
              <a:off x="7429467" y="141371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0" name="Cube 99"/>
            <p:cNvSpPr/>
            <p:nvPr/>
          </p:nvSpPr>
          <p:spPr>
            <a:xfrm>
              <a:off x="7429467" y="937340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176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558245" y="1014348"/>
            <a:ext cx="2894081" cy="2412231"/>
            <a:chOff x="5034244" y="1198763"/>
            <a:chExt cx="2894081" cy="2412231"/>
          </a:xfrm>
        </p:grpSpPr>
        <p:sp>
          <p:nvSpPr>
            <p:cNvPr id="74" name="Cube 73"/>
            <p:cNvSpPr/>
            <p:nvPr/>
          </p:nvSpPr>
          <p:spPr>
            <a:xfrm>
              <a:off x="5468234" y="11987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63</a:t>
              </a:r>
            </a:p>
          </p:txBody>
        </p:sp>
        <p:sp>
          <p:nvSpPr>
            <p:cNvPr id="75" name="Cube 74"/>
            <p:cNvSpPr/>
            <p:nvPr/>
          </p:nvSpPr>
          <p:spPr>
            <a:xfrm>
              <a:off x="6039851" y="11987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38</a:t>
              </a:r>
            </a:p>
          </p:txBody>
        </p:sp>
        <p:sp>
          <p:nvSpPr>
            <p:cNvPr id="76" name="Cube 75"/>
            <p:cNvSpPr/>
            <p:nvPr/>
          </p:nvSpPr>
          <p:spPr>
            <a:xfrm>
              <a:off x="6611468" y="11987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75</a:t>
              </a:r>
            </a:p>
          </p:txBody>
        </p:sp>
        <p:sp>
          <p:nvSpPr>
            <p:cNvPr id="77" name="Cube 76"/>
            <p:cNvSpPr/>
            <p:nvPr/>
          </p:nvSpPr>
          <p:spPr>
            <a:xfrm>
              <a:off x="7180787" y="262734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48</a:t>
              </a:r>
            </a:p>
          </p:txBody>
        </p:sp>
        <p:sp>
          <p:nvSpPr>
            <p:cNvPr id="78" name="Cube 77"/>
            <p:cNvSpPr/>
            <p:nvPr/>
          </p:nvSpPr>
          <p:spPr>
            <a:xfrm>
              <a:off x="7180787" y="215123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100</a:t>
              </a:r>
            </a:p>
          </p:txBody>
        </p:sp>
        <p:sp>
          <p:nvSpPr>
            <p:cNvPr id="79" name="Cube 78"/>
            <p:cNvSpPr/>
            <p:nvPr/>
          </p:nvSpPr>
          <p:spPr>
            <a:xfrm>
              <a:off x="7180787" y="167513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28</a:t>
              </a:r>
            </a:p>
          </p:txBody>
        </p:sp>
        <p:sp>
          <p:nvSpPr>
            <p:cNvPr id="80" name="Cube 79"/>
            <p:cNvSpPr/>
            <p:nvPr/>
          </p:nvSpPr>
          <p:spPr>
            <a:xfrm>
              <a:off x="7180787" y="11987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176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293124" y="3241662"/>
              <a:ext cx="285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*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5076082" y="1447976"/>
              <a:ext cx="28565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54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738970" y="2742196"/>
            <a:ext cx="6809959" cy="1325563"/>
          </a:xfrm>
        </p:spPr>
        <p:txBody>
          <a:bodyPr/>
          <a:lstStyle/>
          <a:p>
            <a:pPr algn="ctr"/>
            <a:r>
              <a:rPr lang="en-US" dirty="0"/>
              <a:t>OLAP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884" y="657664"/>
            <a:ext cx="11571890" cy="4351338"/>
          </a:xfrm>
        </p:spPr>
        <p:txBody>
          <a:bodyPr>
            <a:normAutofit/>
          </a:bodyPr>
          <a:lstStyle/>
          <a:p>
            <a:r>
              <a:rPr lang="en-US" b="1" dirty="0"/>
              <a:t>Slicing:</a:t>
            </a:r>
            <a:r>
              <a:rPr lang="en-US" dirty="0"/>
              <a:t> </a:t>
            </a:r>
            <a:r>
              <a:rPr lang="en-US" i="1" dirty="0"/>
              <a:t>selecting a value for a dimension</a:t>
            </a:r>
          </a:p>
          <a:p>
            <a:endParaRPr lang="en-US" i="1" dirty="0"/>
          </a:p>
          <a:p>
            <a:pPr lvl="1"/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b="1" dirty="0"/>
              <a:t>Dicing:</a:t>
            </a:r>
            <a:r>
              <a:rPr lang="en-US" dirty="0"/>
              <a:t> </a:t>
            </a:r>
            <a:r>
              <a:rPr lang="en-US" i="1" dirty="0"/>
              <a:t>selecting a range of values in multiple dimension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31231" y="1320788"/>
            <a:ext cx="1890772" cy="1595441"/>
            <a:chOff x="3490739" y="3862042"/>
            <a:chExt cx="1890772" cy="1595441"/>
          </a:xfrm>
        </p:grpSpPr>
        <p:grpSp>
          <p:nvGrpSpPr>
            <p:cNvPr id="45" name="Group 44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25</a:t>
                </a: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15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30</a:t>
                </a: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20</a:t>
                </a: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50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3638317" y="1592783"/>
            <a:ext cx="1890772" cy="1595441"/>
            <a:chOff x="3490739" y="3862042"/>
            <a:chExt cx="1890772" cy="1595441"/>
          </a:xfrm>
        </p:grpSpPr>
        <p:grpSp>
          <p:nvGrpSpPr>
            <p:cNvPr id="33" name="Group 32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42" name="Cube 41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41" name="Cube 40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36" name="Cube 35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33</a:t>
                </a: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42</a:t>
                </a:r>
              </a:p>
            </p:txBody>
          </p:sp>
          <p:sp>
            <p:nvSpPr>
              <p:cNvPr id="38" name="Cube 37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3371736" y="1871728"/>
            <a:ext cx="1890772" cy="1595441"/>
            <a:chOff x="3490739" y="3862042"/>
            <a:chExt cx="1890772" cy="1595441"/>
          </a:xfrm>
        </p:grpSpPr>
        <p:grpSp>
          <p:nvGrpSpPr>
            <p:cNvPr id="21" name="Group 20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30" name="Cube 29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25</a:t>
                </a: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15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30</a:t>
                </a:r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20</a:t>
                </a: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50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8357545" y="1550112"/>
            <a:ext cx="1890772" cy="1595441"/>
            <a:chOff x="3490739" y="3862042"/>
            <a:chExt cx="1890772" cy="1595441"/>
          </a:xfrm>
        </p:grpSpPr>
        <p:grpSp>
          <p:nvGrpSpPr>
            <p:cNvPr id="69" name="Group 68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77" name="Cube 76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75" name="Cube 74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72" name="Cube 71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33</a:t>
                </a: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42</a:t>
                </a: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>
            <a:off x="3043490" y="4157133"/>
            <a:ext cx="2450267" cy="2146381"/>
            <a:chOff x="857338" y="4546018"/>
            <a:chExt cx="2450267" cy="2146381"/>
          </a:xfrm>
        </p:grpSpPr>
        <p:grpSp>
          <p:nvGrpSpPr>
            <p:cNvPr id="80" name="Group 79"/>
            <p:cNvGrpSpPr/>
            <p:nvPr/>
          </p:nvGrpSpPr>
          <p:grpSpPr>
            <a:xfrm>
              <a:off x="1416833" y="4546018"/>
              <a:ext cx="1890772" cy="1595441"/>
              <a:chOff x="3490739" y="3862042"/>
              <a:chExt cx="1890772" cy="1595441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3490739" y="481425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90" name="Cube 89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25</a:t>
                  </a:r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15</a:t>
                  </a: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3490739" y="4338147"/>
                <a:ext cx="1890772" cy="643231"/>
                <a:chOff x="3490739" y="4814252"/>
                <a:chExt cx="1890772" cy="643231"/>
              </a:xfrm>
            </p:grpSpPr>
            <p:sp>
              <p:nvSpPr>
                <p:cNvPr id="87" name="Cube 86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30</a:t>
                  </a: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13</a:t>
                  </a:r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42</a:t>
                  </a: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3490739" y="386204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84" name="Cube 83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8</a:t>
                  </a:r>
                </a:p>
              </p:txBody>
            </p:sp>
            <p:sp>
              <p:nvSpPr>
                <p:cNvPr id="85" name="Cube 84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5</a:t>
                  </a:r>
                </a:p>
              </p:txBody>
            </p:sp>
            <p:sp>
              <p:nvSpPr>
                <p:cNvPr id="86" name="Cube 85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7</a:t>
                  </a:r>
                </a:p>
              </p:txBody>
            </p:sp>
          </p:grpSp>
        </p:grpSp>
        <p:grpSp>
          <p:nvGrpSpPr>
            <p:cNvPr id="94" name="Group 93"/>
            <p:cNvGrpSpPr/>
            <p:nvPr/>
          </p:nvGrpSpPr>
          <p:grpSpPr>
            <a:xfrm>
              <a:off x="1123919" y="5770223"/>
              <a:ext cx="1890772" cy="643231"/>
              <a:chOff x="3490739" y="4814252"/>
              <a:chExt cx="1890772" cy="643231"/>
            </a:xfrm>
          </p:grpSpPr>
          <p:sp>
            <p:nvSpPr>
              <p:cNvPr id="102" name="Cube 101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103" name="Cube 102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</p:grpSp>
        <p:sp>
          <p:nvSpPr>
            <p:cNvPr id="100" name="Cube 99"/>
            <p:cNvSpPr/>
            <p:nvPr/>
          </p:nvSpPr>
          <p:spPr>
            <a:xfrm>
              <a:off x="1123919" y="529411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9</a:t>
              </a:r>
            </a:p>
          </p:txBody>
        </p:sp>
        <p:sp>
          <p:nvSpPr>
            <p:cNvPr id="97" name="Cube 96"/>
            <p:cNvSpPr/>
            <p:nvPr/>
          </p:nvSpPr>
          <p:spPr>
            <a:xfrm>
              <a:off x="1123919" y="481801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33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857338" y="6049168"/>
              <a:ext cx="1890772" cy="643231"/>
              <a:chOff x="3490739" y="4814252"/>
              <a:chExt cx="1890772" cy="643231"/>
            </a:xfrm>
          </p:grpSpPr>
          <p:sp>
            <p:nvSpPr>
              <p:cNvPr id="115" name="Cube 114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25</a:t>
                </a:r>
              </a:p>
            </p:txBody>
          </p:sp>
          <p:sp>
            <p:nvSpPr>
              <p:cNvPr id="116" name="Cube 115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15</a:t>
                </a:r>
              </a:p>
            </p:txBody>
          </p:sp>
        </p:grpSp>
        <p:sp>
          <p:nvSpPr>
            <p:cNvPr id="112" name="Cube 111"/>
            <p:cNvSpPr/>
            <p:nvPr/>
          </p:nvSpPr>
          <p:spPr>
            <a:xfrm>
              <a:off x="857338" y="55730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30</a:t>
              </a:r>
            </a:p>
          </p:txBody>
        </p:sp>
        <p:sp>
          <p:nvSpPr>
            <p:cNvPr id="109" name="Cube 108"/>
            <p:cNvSpPr/>
            <p:nvPr/>
          </p:nvSpPr>
          <p:spPr>
            <a:xfrm>
              <a:off x="857338" y="509695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38317" y="4429128"/>
            <a:ext cx="1585736" cy="1398281"/>
            <a:chOff x="1428955" y="4818013"/>
            <a:chExt cx="1585736" cy="1398281"/>
          </a:xfrm>
        </p:grpSpPr>
        <p:sp>
          <p:nvSpPr>
            <p:cNvPr id="101" name="Cube 100"/>
            <p:cNvSpPr/>
            <p:nvPr/>
          </p:nvSpPr>
          <p:spPr>
            <a:xfrm>
              <a:off x="2267153" y="529411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98" name="Cube 97"/>
            <p:cNvSpPr/>
            <p:nvPr/>
          </p:nvSpPr>
          <p:spPr>
            <a:xfrm>
              <a:off x="1695536" y="481801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42</a:t>
              </a:r>
            </a:p>
          </p:txBody>
        </p:sp>
        <p:sp>
          <p:nvSpPr>
            <p:cNvPr id="99" name="Cube 98"/>
            <p:cNvSpPr/>
            <p:nvPr/>
          </p:nvSpPr>
          <p:spPr>
            <a:xfrm>
              <a:off x="2267153" y="481801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  <p:sp>
          <p:nvSpPr>
            <p:cNvPr id="113" name="Cube 112"/>
            <p:cNvSpPr/>
            <p:nvPr/>
          </p:nvSpPr>
          <p:spPr>
            <a:xfrm>
              <a:off x="1428955" y="55730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</a:t>
              </a:r>
            </a:p>
          </p:txBody>
        </p:sp>
        <p:sp>
          <p:nvSpPr>
            <p:cNvPr id="114" name="Cube 113"/>
            <p:cNvSpPr/>
            <p:nvPr/>
          </p:nvSpPr>
          <p:spPr>
            <a:xfrm>
              <a:off x="2000572" y="55730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50</a:t>
              </a:r>
            </a:p>
          </p:txBody>
        </p:sp>
        <p:sp>
          <p:nvSpPr>
            <p:cNvPr id="110" name="Cube 109"/>
            <p:cNvSpPr/>
            <p:nvPr/>
          </p:nvSpPr>
          <p:spPr>
            <a:xfrm>
              <a:off x="1428955" y="509695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111" name="Cube 110"/>
            <p:cNvSpPr/>
            <p:nvPr/>
          </p:nvSpPr>
          <p:spPr>
            <a:xfrm>
              <a:off x="2000572" y="509695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8492397" y="4434065"/>
            <a:ext cx="1585736" cy="1398281"/>
            <a:chOff x="1428955" y="4818013"/>
            <a:chExt cx="1585736" cy="1398281"/>
          </a:xfrm>
        </p:grpSpPr>
        <p:sp>
          <p:nvSpPr>
            <p:cNvPr id="120" name="Cube 119"/>
            <p:cNvSpPr/>
            <p:nvPr/>
          </p:nvSpPr>
          <p:spPr>
            <a:xfrm>
              <a:off x="2267153" y="529411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121" name="Cube 120"/>
            <p:cNvSpPr/>
            <p:nvPr/>
          </p:nvSpPr>
          <p:spPr>
            <a:xfrm>
              <a:off x="1695536" y="481801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42</a:t>
              </a:r>
            </a:p>
          </p:txBody>
        </p:sp>
        <p:sp>
          <p:nvSpPr>
            <p:cNvPr id="122" name="Cube 121"/>
            <p:cNvSpPr/>
            <p:nvPr/>
          </p:nvSpPr>
          <p:spPr>
            <a:xfrm>
              <a:off x="2267153" y="481801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  <p:sp>
          <p:nvSpPr>
            <p:cNvPr id="123" name="Cube 122"/>
            <p:cNvSpPr/>
            <p:nvPr/>
          </p:nvSpPr>
          <p:spPr>
            <a:xfrm>
              <a:off x="1428955" y="55730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</a:t>
              </a:r>
            </a:p>
          </p:txBody>
        </p:sp>
        <p:sp>
          <p:nvSpPr>
            <p:cNvPr id="124" name="Cube 123"/>
            <p:cNvSpPr/>
            <p:nvPr/>
          </p:nvSpPr>
          <p:spPr>
            <a:xfrm>
              <a:off x="2000572" y="5573063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50</a:t>
              </a:r>
            </a:p>
          </p:txBody>
        </p:sp>
        <p:sp>
          <p:nvSpPr>
            <p:cNvPr id="125" name="Cube 124"/>
            <p:cNvSpPr/>
            <p:nvPr/>
          </p:nvSpPr>
          <p:spPr>
            <a:xfrm>
              <a:off x="1428955" y="509695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  <p:sp>
          <p:nvSpPr>
            <p:cNvPr id="126" name="Cube 125"/>
            <p:cNvSpPr/>
            <p:nvPr/>
          </p:nvSpPr>
          <p:spPr>
            <a:xfrm>
              <a:off x="2000572" y="5096958"/>
              <a:ext cx="747538" cy="643231"/>
            </a:xfrm>
            <a:prstGeom prst="cube">
              <a:avLst>
                <a:gd name="adj" fmla="val 342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38268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3918 0.0013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36" y="375038"/>
            <a:ext cx="10673902" cy="4351338"/>
          </a:xfrm>
        </p:spPr>
        <p:txBody>
          <a:bodyPr>
            <a:normAutofit/>
          </a:bodyPr>
          <a:lstStyle/>
          <a:p>
            <a:r>
              <a:rPr lang="en-US" b="1" dirty="0"/>
              <a:t>Rollup:</a:t>
            </a:r>
            <a:r>
              <a:rPr lang="en-US" dirty="0"/>
              <a:t> </a:t>
            </a:r>
            <a:r>
              <a:rPr lang="en-US" i="1" dirty="0"/>
              <a:t>Aggregating along a dimension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Drill-Down:</a:t>
            </a:r>
            <a:r>
              <a:rPr lang="en-US" dirty="0"/>
              <a:t> </a:t>
            </a:r>
            <a:r>
              <a:rPr lang="en-US" i="1" dirty="0"/>
              <a:t>de-aggregating along a dimension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81011" y="1038162"/>
            <a:ext cx="2450267" cy="2146381"/>
            <a:chOff x="1185585" y="1709673"/>
            <a:chExt cx="2450267" cy="2146381"/>
          </a:xfrm>
        </p:grpSpPr>
        <p:grpSp>
          <p:nvGrpSpPr>
            <p:cNvPr id="18" name="Group 17"/>
            <p:cNvGrpSpPr/>
            <p:nvPr/>
          </p:nvGrpSpPr>
          <p:grpSpPr>
            <a:xfrm>
              <a:off x="1745080" y="1709673"/>
              <a:ext cx="1890772" cy="1595441"/>
              <a:chOff x="3490739" y="3862042"/>
              <a:chExt cx="1890772" cy="159544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3490739" y="481425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54" name="Cube 53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25</a:t>
                  </a: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8</a:t>
                  </a: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15</a:t>
                  </a: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3490739" y="4338147"/>
                <a:ext cx="1890772" cy="643231"/>
                <a:chOff x="3490739" y="4814252"/>
                <a:chExt cx="1890772" cy="643231"/>
              </a:xfrm>
            </p:grpSpPr>
            <p:sp>
              <p:nvSpPr>
                <p:cNvPr id="51" name="Cube 50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30</a:t>
                  </a:r>
                </a:p>
              </p:txBody>
            </p:sp>
            <p:sp>
              <p:nvSpPr>
                <p:cNvPr id="52" name="Cube 51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20</a:t>
                  </a: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50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3490739" y="386204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48" name="Cube 47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8</a:t>
                  </a:r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10</a:t>
                  </a:r>
                </a:p>
              </p:txBody>
            </p:sp>
            <p:sp>
              <p:nvSpPr>
                <p:cNvPr id="50" name="Cube 49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10</a:t>
                  </a: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1452166" y="1981668"/>
              <a:ext cx="1890772" cy="1595441"/>
              <a:chOff x="3490739" y="3862042"/>
              <a:chExt cx="1890772" cy="159544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490739" y="481425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42" name="Cube 41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3</a:t>
                  </a:r>
                </a:p>
              </p:txBody>
            </p:sp>
            <p:sp>
              <p:nvSpPr>
                <p:cNvPr id="43" name="Cube 42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7</a:t>
                  </a:r>
                </a:p>
              </p:txBody>
            </p:sp>
            <p:sp>
              <p:nvSpPr>
                <p:cNvPr id="44" name="Cube 43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6</a:t>
                  </a: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0739" y="4338147"/>
                <a:ext cx="1890772" cy="643231"/>
                <a:chOff x="3490739" y="4814252"/>
                <a:chExt cx="1890772" cy="643231"/>
              </a:xfrm>
            </p:grpSpPr>
            <p:sp>
              <p:nvSpPr>
                <p:cNvPr id="39" name="Cube 38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9</a:t>
                  </a:r>
                </a:p>
              </p:txBody>
            </p:sp>
            <p:sp>
              <p:nvSpPr>
                <p:cNvPr id="41" name="Cube 40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490739" y="386204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36" name="Cube 35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33</a:t>
                  </a:r>
                </a:p>
              </p:txBody>
            </p:sp>
            <p:sp>
              <p:nvSpPr>
                <p:cNvPr id="37" name="Cube 36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42</a:t>
                  </a:r>
                </a:p>
              </p:txBody>
            </p:sp>
            <p:sp>
              <p:nvSpPr>
                <p:cNvPr id="38" name="Cube 37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5</a:t>
                  </a: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185585" y="2260613"/>
              <a:ext cx="1890772" cy="1595441"/>
              <a:chOff x="3490739" y="3862042"/>
              <a:chExt cx="1890772" cy="159544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490739" y="481425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30" name="Cube 29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25</a:t>
                  </a:r>
                </a:p>
              </p:txBody>
            </p:sp>
            <p:sp>
              <p:nvSpPr>
                <p:cNvPr id="31" name="Cube 30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8</a:t>
                  </a:r>
                </a:p>
              </p:txBody>
            </p:sp>
            <p:sp>
              <p:nvSpPr>
                <p:cNvPr id="32" name="Cube 31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15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490739" y="4338147"/>
                <a:ext cx="1890772" cy="643231"/>
                <a:chOff x="3490739" y="4814252"/>
                <a:chExt cx="1890772" cy="643231"/>
              </a:xfrm>
            </p:grpSpPr>
            <p:sp>
              <p:nvSpPr>
                <p:cNvPr id="27" name="Cube 26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30</a:t>
                  </a:r>
                </a:p>
              </p:txBody>
            </p:sp>
            <p:sp>
              <p:nvSpPr>
                <p:cNvPr id="28" name="Cube 27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20</a:t>
                  </a:r>
                </a:p>
              </p:txBody>
            </p:sp>
            <p:sp>
              <p:nvSpPr>
                <p:cNvPr id="29" name="Cube 28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50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490739" y="3862042"/>
                <a:ext cx="1890772" cy="643231"/>
                <a:chOff x="3490739" y="4814252"/>
                <a:chExt cx="1890772" cy="643231"/>
              </a:xfrm>
            </p:grpSpPr>
            <p:sp>
              <p:nvSpPr>
                <p:cNvPr id="24" name="Cube 23"/>
                <p:cNvSpPr/>
                <p:nvPr/>
              </p:nvSpPr>
              <p:spPr>
                <a:xfrm>
                  <a:off x="3490739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8</a:t>
                  </a:r>
                </a:p>
              </p:txBody>
            </p:sp>
            <p:sp>
              <p:nvSpPr>
                <p:cNvPr id="25" name="Cube 24"/>
                <p:cNvSpPr/>
                <p:nvPr/>
              </p:nvSpPr>
              <p:spPr>
                <a:xfrm>
                  <a:off x="4062356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10</a:t>
                  </a:r>
                </a:p>
              </p:txBody>
            </p:sp>
            <p:sp>
              <p:nvSpPr>
                <p:cNvPr id="26" name="Cube 25"/>
                <p:cNvSpPr/>
                <p:nvPr/>
              </p:nvSpPr>
              <p:spPr>
                <a:xfrm>
                  <a:off x="4633973" y="4814252"/>
                  <a:ext cx="747538" cy="643231"/>
                </a:xfrm>
                <a:prstGeom prst="cube">
                  <a:avLst>
                    <a:gd name="adj" fmla="val 342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10</a:t>
                  </a:r>
                </a:p>
              </p:txBody>
            </p:sp>
          </p:grpSp>
        </p:grpSp>
      </p:grpSp>
      <p:grpSp>
        <p:nvGrpSpPr>
          <p:cNvPr id="105" name="Group 104"/>
          <p:cNvGrpSpPr/>
          <p:nvPr/>
        </p:nvGrpSpPr>
        <p:grpSpPr>
          <a:xfrm>
            <a:off x="6654641" y="992016"/>
            <a:ext cx="1890772" cy="1595441"/>
            <a:chOff x="3490739" y="3862042"/>
            <a:chExt cx="1890772" cy="1595441"/>
          </a:xfrm>
        </p:grpSpPr>
        <p:grpSp>
          <p:nvGrpSpPr>
            <p:cNvPr id="150" name="Group 149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159" name="Cube 158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25</a:t>
                </a:r>
              </a:p>
            </p:txBody>
          </p:sp>
          <p:sp>
            <p:nvSpPr>
              <p:cNvPr id="160" name="Cube 159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161" name="Cube 160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15</a:t>
                </a: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156" name="Cube 155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30</a:t>
                </a: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20</a:t>
                </a:r>
              </a:p>
            </p:txBody>
          </p:sp>
          <p:sp>
            <p:nvSpPr>
              <p:cNvPr id="158" name="Cube 157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50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153" name="Cube 152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  <p:sp>
            <p:nvSpPr>
              <p:cNvPr id="155" name="Cube 154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6361727" y="1264011"/>
            <a:ext cx="1890772" cy="1595441"/>
            <a:chOff x="3490739" y="3862042"/>
            <a:chExt cx="1890772" cy="1595441"/>
          </a:xfrm>
        </p:grpSpPr>
        <p:grpSp>
          <p:nvGrpSpPr>
            <p:cNvPr id="139" name="Group 138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147" name="Cube 146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148" name="Cube 147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149" name="Cube 148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145" name="Cube 144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146" name="Cube 145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142" name="Cube 141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33</a:t>
                </a:r>
              </a:p>
            </p:txBody>
          </p:sp>
          <p:sp>
            <p:nvSpPr>
              <p:cNvPr id="143" name="Cube 142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42</a:t>
                </a:r>
              </a:p>
            </p:txBody>
          </p:sp>
          <p:sp>
            <p:nvSpPr>
              <p:cNvPr id="144" name="Cube 143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095146" y="1542956"/>
            <a:ext cx="1890772" cy="1595441"/>
            <a:chOff x="3490739" y="3862042"/>
            <a:chExt cx="1890772" cy="1595441"/>
          </a:xfrm>
        </p:grpSpPr>
        <p:grpSp>
          <p:nvGrpSpPr>
            <p:cNvPr id="127" name="Group 126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25</a:t>
                </a: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15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133" name="Cube 132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30</a:t>
                </a:r>
              </a:p>
            </p:txBody>
          </p:sp>
          <p:sp>
            <p:nvSpPr>
              <p:cNvPr id="134" name="Cube 133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20</a:t>
                </a:r>
              </a:p>
            </p:txBody>
          </p:sp>
          <p:sp>
            <p:nvSpPr>
              <p:cNvPr id="135" name="Cube 134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50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130" name="Cube 129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131" name="Cube 130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</p:grpSp>
      </p:grpSp>
      <p:cxnSp>
        <p:nvCxnSpPr>
          <p:cNvPr id="7" name="Straight Arrow Connector 6"/>
          <p:cNvCxnSpPr/>
          <p:nvPr/>
        </p:nvCxnSpPr>
        <p:spPr>
          <a:xfrm flipH="1">
            <a:off x="2541659" y="932997"/>
            <a:ext cx="756490" cy="767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76914" y="875390"/>
            <a:ext cx="2712720" cy="21209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/>
          <p:cNvGrpSpPr/>
          <p:nvPr/>
        </p:nvGrpSpPr>
        <p:grpSpPr>
          <a:xfrm>
            <a:off x="6095146" y="1542956"/>
            <a:ext cx="1890772" cy="1595441"/>
            <a:chOff x="3490739" y="3862042"/>
            <a:chExt cx="1890772" cy="1595441"/>
          </a:xfrm>
        </p:grpSpPr>
        <p:grpSp>
          <p:nvGrpSpPr>
            <p:cNvPr id="163" name="Group 162"/>
            <p:cNvGrpSpPr/>
            <p:nvPr/>
          </p:nvGrpSpPr>
          <p:grpSpPr>
            <a:xfrm>
              <a:off x="3490739" y="4814252"/>
              <a:ext cx="1890772" cy="643231"/>
              <a:chOff x="3490739" y="4814252"/>
              <a:chExt cx="1890772" cy="643231"/>
            </a:xfrm>
          </p:grpSpPr>
          <p:sp>
            <p:nvSpPr>
              <p:cNvPr id="172" name="Cube 171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93</a:t>
                </a:r>
              </a:p>
            </p:txBody>
          </p:sp>
          <p:sp>
            <p:nvSpPr>
              <p:cNvPr id="173" name="Cube 172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91</a:t>
                </a: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56</a:t>
                </a: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3490739" y="4338147"/>
              <a:ext cx="1890772" cy="643231"/>
              <a:chOff x="3490739" y="4814252"/>
              <a:chExt cx="1890772" cy="643231"/>
            </a:xfrm>
          </p:grpSpPr>
          <p:sp>
            <p:nvSpPr>
              <p:cNvPr id="169" name="Cube 168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59</a:t>
                </a:r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42</a:t>
                </a:r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67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3490739" y="3862042"/>
              <a:ext cx="1890772" cy="643231"/>
              <a:chOff x="3490739" y="4814252"/>
              <a:chExt cx="1890772" cy="643231"/>
            </a:xfrm>
          </p:grpSpPr>
          <p:sp>
            <p:nvSpPr>
              <p:cNvPr id="166" name="Cube 165"/>
              <p:cNvSpPr/>
              <p:nvPr/>
            </p:nvSpPr>
            <p:spPr>
              <a:xfrm>
                <a:off x="3490739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87</a:t>
                </a:r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4062356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120</a:t>
                </a:r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4633973" y="4814252"/>
                <a:ext cx="747538" cy="643231"/>
              </a:xfrm>
              <a:prstGeom prst="cube">
                <a:avLst>
                  <a:gd name="adj" fmla="val 34229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75</a:t>
                </a: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1953178" y="4139133"/>
            <a:ext cx="3123527" cy="2290403"/>
            <a:chOff x="301310" y="4476170"/>
            <a:chExt cx="3123527" cy="2290403"/>
          </a:xfrm>
        </p:grpSpPr>
        <p:grpSp>
          <p:nvGrpSpPr>
            <p:cNvPr id="175" name="Group 174"/>
            <p:cNvGrpSpPr/>
            <p:nvPr/>
          </p:nvGrpSpPr>
          <p:grpSpPr>
            <a:xfrm>
              <a:off x="974570" y="4620192"/>
              <a:ext cx="2450267" cy="2146381"/>
              <a:chOff x="1185585" y="1709673"/>
              <a:chExt cx="2450267" cy="214638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745080" y="1709673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211" name="Cube 210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212" name="Cube 211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213" name="Cube 212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203" name="Group 202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208" name="Cube 207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209" name="Cube 208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210" name="Cube 209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204" name="Group 203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205" name="Cube 204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206" name="Cube 205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207" name="Cube 206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  <p:grpSp>
            <p:nvGrpSpPr>
              <p:cNvPr id="177" name="Group 176"/>
              <p:cNvGrpSpPr/>
              <p:nvPr/>
            </p:nvGrpSpPr>
            <p:grpSpPr>
              <a:xfrm>
                <a:off x="1452166" y="1981668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191" name="Group 190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99" name="Cube 198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</a:t>
                    </a:r>
                  </a:p>
                </p:txBody>
              </p:sp>
              <p:sp>
                <p:nvSpPr>
                  <p:cNvPr id="200" name="Cube 199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7</a:t>
                    </a:r>
                  </a:p>
                </p:txBody>
              </p:sp>
              <p:sp>
                <p:nvSpPr>
                  <p:cNvPr id="201" name="Cube 200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6</a:t>
                    </a:r>
                  </a:p>
                </p:txBody>
              </p:sp>
            </p:grpSp>
            <p:grpSp>
              <p:nvGrpSpPr>
                <p:cNvPr id="192" name="Group 191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97" name="Cube 196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9</a:t>
                    </a:r>
                  </a:p>
                </p:txBody>
              </p:sp>
              <p:sp>
                <p:nvSpPr>
                  <p:cNvPr id="198" name="Cube 197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</a:t>
                    </a:r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94" name="Cube 193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33</a:t>
                    </a:r>
                  </a:p>
                </p:txBody>
              </p:sp>
              <p:sp>
                <p:nvSpPr>
                  <p:cNvPr id="195" name="Cube 194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42</a:t>
                    </a:r>
                  </a:p>
                </p:txBody>
              </p:sp>
              <p:sp>
                <p:nvSpPr>
                  <p:cNvPr id="196" name="Cube 195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</a:t>
                    </a:r>
                  </a:p>
                </p:txBody>
              </p:sp>
            </p:grpSp>
          </p:grpSp>
          <p:grpSp>
            <p:nvGrpSpPr>
              <p:cNvPr id="178" name="Group 177"/>
              <p:cNvGrpSpPr/>
              <p:nvPr/>
            </p:nvGrpSpPr>
            <p:grpSpPr>
              <a:xfrm>
                <a:off x="1185585" y="2260613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179" name="Group 178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88" name="Cube 187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189" name="Cube 188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190" name="Cube 189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85" name="Cube 184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186" name="Cube 185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187" name="Cube 186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181" name="Group 180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182" name="Cube 181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183" name="Cube 182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184" name="Cube 183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</p:grpSp>
        <p:sp>
          <p:nvSpPr>
            <p:cNvPr id="14" name="TextBox 13"/>
            <p:cNvSpPr txBox="1"/>
            <p:nvPr/>
          </p:nvSpPr>
          <p:spPr>
            <a:xfrm>
              <a:off x="301310" y="5073757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Day 1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620278" y="4764383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927711" y="447617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18383" y="4112728"/>
            <a:ext cx="2977460" cy="2216600"/>
            <a:chOff x="4336948" y="4335252"/>
            <a:chExt cx="2977460" cy="2216600"/>
          </a:xfrm>
        </p:grpSpPr>
        <p:grpSp>
          <p:nvGrpSpPr>
            <p:cNvPr id="13" name="Group 12"/>
            <p:cNvGrpSpPr/>
            <p:nvPr/>
          </p:nvGrpSpPr>
          <p:grpSpPr>
            <a:xfrm>
              <a:off x="5056506" y="4597308"/>
              <a:ext cx="2257902" cy="1954544"/>
              <a:chOff x="4125403" y="4474079"/>
              <a:chExt cx="2257902" cy="195454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537399" y="4474079"/>
                <a:ext cx="1845906" cy="1557771"/>
                <a:chOff x="4537399" y="4550739"/>
                <a:chExt cx="1845906" cy="1557771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640449" y="455073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253" name="Cube 252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254" name="Cube 253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55" name="Cube 254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256" name="Cube 255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257" name="Cube 256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258" name="Group 257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59" name="Cube 258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260" name="Cube 259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261" name="Cube 260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4537399" y="464632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263" name="Group 262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272" name="Cube 271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273" name="Cube 272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274" name="Cube 273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264" name="Group 263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69" name="Cube 268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270" name="Cube 269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271" name="Cube 270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265" name="Group 264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66" name="Cube 265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267" name="Cube 266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268" name="Cube 267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</p:grpSp>
          <p:grpSp>
            <p:nvGrpSpPr>
              <p:cNvPr id="275" name="Group 274"/>
              <p:cNvGrpSpPr/>
              <p:nvPr/>
            </p:nvGrpSpPr>
            <p:grpSpPr>
              <a:xfrm>
                <a:off x="4331405" y="4669966"/>
                <a:ext cx="1845906" cy="1557771"/>
                <a:chOff x="4537399" y="4550739"/>
                <a:chExt cx="1845906" cy="1557771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4640449" y="455073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299" name="Cube 298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300" name="Cube 299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301" name="Cube 300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96" name="Cube 295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297" name="Cube 296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298" name="Cube 297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292" name="Group 291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93" name="Cube 292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294" name="Cube 293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295" name="Cube 294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  <p:grpSp>
              <p:nvGrpSpPr>
                <p:cNvPr id="277" name="Group 276"/>
                <p:cNvGrpSpPr/>
                <p:nvPr/>
              </p:nvGrpSpPr>
              <p:grpSpPr>
                <a:xfrm>
                  <a:off x="4537399" y="464632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287" name="Cube 286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288" name="Cube 287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289" name="Cube 288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279" name="Group 278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84" name="Cube 283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285" name="Cube 284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286" name="Cube 285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280" name="Group 279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281" name="Cube 280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282" name="Cube 281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283" name="Cube 282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</p:grpSp>
          <p:grpSp>
            <p:nvGrpSpPr>
              <p:cNvPr id="302" name="Group 301"/>
              <p:cNvGrpSpPr/>
              <p:nvPr/>
            </p:nvGrpSpPr>
            <p:grpSpPr>
              <a:xfrm>
                <a:off x="4125403" y="4870852"/>
                <a:ext cx="1845906" cy="1557771"/>
                <a:chOff x="4537399" y="4550739"/>
                <a:chExt cx="1845906" cy="1557771"/>
              </a:xfrm>
            </p:grpSpPr>
            <p:grpSp>
              <p:nvGrpSpPr>
                <p:cNvPr id="303" name="Group 302"/>
                <p:cNvGrpSpPr/>
                <p:nvPr/>
              </p:nvGrpSpPr>
              <p:grpSpPr>
                <a:xfrm>
                  <a:off x="4640449" y="455073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317" name="Group 316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318" name="Group 317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323" name="Cube 322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319" name="Group 318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320" name="Cube 319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321" name="Cube 320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322" name="Cube 321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  <p:grpSp>
              <p:nvGrpSpPr>
                <p:cNvPr id="304" name="Group 303"/>
                <p:cNvGrpSpPr/>
                <p:nvPr/>
              </p:nvGrpSpPr>
              <p:grpSpPr>
                <a:xfrm>
                  <a:off x="4537399" y="4646329"/>
                  <a:ext cx="1742856" cy="1462181"/>
                  <a:chOff x="4435445" y="4833339"/>
                  <a:chExt cx="1742856" cy="1462181"/>
                </a:xfrm>
              </p:grpSpPr>
              <p:grpSp>
                <p:nvGrpSpPr>
                  <p:cNvPr id="305" name="Group 304"/>
                  <p:cNvGrpSpPr/>
                  <p:nvPr/>
                </p:nvGrpSpPr>
                <p:grpSpPr>
                  <a:xfrm>
                    <a:off x="4435445" y="5788138"/>
                    <a:ext cx="1742856" cy="507382"/>
                    <a:chOff x="4454666" y="5086642"/>
                    <a:chExt cx="1742856" cy="507382"/>
                  </a:xfrm>
                </p:grpSpPr>
                <p:sp>
                  <p:nvSpPr>
                    <p:cNvPr id="314" name="Cube 313"/>
                    <p:cNvSpPr/>
                    <p:nvPr/>
                  </p:nvSpPr>
                  <p:spPr>
                    <a:xfrm>
                      <a:off x="4454666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p:txBody>
                </p:sp>
                <p:sp>
                  <p:nvSpPr>
                    <p:cNvPr id="315" name="Cube 314"/>
                    <p:cNvSpPr/>
                    <p:nvPr/>
                  </p:nvSpPr>
                  <p:spPr>
                    <a:xfrm>
                      <a:off x="5024541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p:txBody>
                </p:sp>
                <p:sp>
                  <p:nvSpPr>
                    <p:cNvPr id="316" name="Cube 315"/>
                    <p:cNvSpPr/>
                    <p:nvPr/>
                  </p:nvSpPr>
                  <p:spPr>
                    <a:xfrm>
                      <a:off x="5594417" y="5086642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p:txBody>
                </p:sp>
              </p:grpSp>
              <p:grpSp>
                <p:nvGrpSpPr>
                  <p:cNvPr id="306" name="Group 305"/>
                  <p:cNvGrpSpPr/>
                  <p:nvPr/>
                </p:nvGrpSpPr>
                <p:grpSpPr>
                  <a:xfrm>
                    <a:off x="4435445" y="5310738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311" name="Cube 310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p:txBody>
                </p:sp>
                <p:sp>
                  <p:nvSpPr>
                    <p:cNvPr id="312" name="Cube 311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p:txBody>
                </p:sp>
                <p:sp>
                  <p:nvSpPr>
                    <p:cNvPr id="313" name="Cube 312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p:txBody>
                </p:sp>
              </p:grpSp>
              <p:grpSp>
                <p:nvGrpSpPr>
                  <p:cNvPr id="307" name="Group 306"/>
                  <p:cNvGrpSpPr/>
                  <p:nvPr/>
                </p:nvGrpSpPr>
                <p:grpSpPr>
                  <a:xfrm>
                    <a:off x="4435445" y="4833339"/>
                    <a:ext cx="1742856" cy="507382"/>
                    <a:chOff x="4421436" y="5582250"/>
                    <a:chExt cx="1742856" cy="507382"/>
                  </a:xfrm>
                </p:grpSpPr>
                <p:sp>
                  <p:nvSpPr>
                    <p:cNvPr id="308" name="Cube 307"/>
                    <p:cNvSpPr/>
                    <p:nvPr/>
                  </p:nvSpPr>
                  <p:spPr>
                    <a:xfrm>
                      <a:off x="4421436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p:txBody>
                </p:sp>
                <p:sp>
                  <p:nvSpPr>
                    <p:cNvPr id="309" name="Cube 308"/>
                    <p:cNvSpPr/>
                    <p:nvPr/>
                  </p:nvSpPr>
                  <p:spPr>
                    <a:xfrm>
                      <a:off x="4991311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p:txBody>
                </p:sp>
                <p:sp>
                  <p:nvSpPr>
                    <p:cNvPr id="310" name="Cube 309"/>
                    <p:cNvSpPr/>
                    <p:nvPr/>
                  </p:nvSpPr>
                  <p:spPr>
                    <a:xfrm>
                      <a:off x="5561187" y="5582250"/>
                      <a:ext cx="603105" cy="507382"/>
                    </a:xfrm>
                    <a:prstGeom prst="cube">
                      <a:avLst>
                        <a:gd name="adj" fmla="val 14090"/>
                      </a:avLst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p:txBody>
                </p:sp>
              </p:grpSp>
            </p:grpSp>
          </p:grpSp>
        </p:grpSp>
        <p:sp>
          <p:nvSpPr>
            <p:cNvPr id="334" name="TextBox 333"/>
            <p:cNvSpPr txBox="1"/>
            <p:nvPr/>
          </p:nvSpPr>
          <p:spPr>
            <a:xfrm>
              <a:off x="4336948" y="4834272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1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635966" y="456735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903490" y="4335252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15" name="Right Bracket 14"/>
            <p:cNvSpPr/>
            <p:nvPr/>
          </p:nvSpPr>
          <p:spPr>
            <a:xfrm rot="13627549">
              <a:off x="5089724" y="4935760"/>
              <a:ext cx="45719" cy="230299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ight Bracket 336"/>
            <p:cNvSpPr/>
            <p:nvPr/>
          </p:nvSpPr>
          <p:spPr>
            <a:xfrm rot="13627549">
              <a:off x="5293257" y="4728129"/>
              <a:ext cx="45719" cy="230299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ight Bracket 337"/>
            <p:cNvSpPr/>
            <p:nvPr/>
          </p:nvSpPr>
          <p:spPr>
            <a:xfrm rot="13627549">
              <a:off x="5502437" y="4527103"/>
              <a:ext cx="45719" cy="230299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itle 1"/>
          <p:cNvSpPr>
            <a:spLocks noGrp="1"/>
          </p:cNvSpPr>
          <p:nvPr>
            <p:ph type="title"/>
          </p:nvPr>
        </p:nvSpPr>
        <p:spPr>
          <a:xfrm rot="16200000">
            <a:off x="-2738970" y="2742196"/>
            <a:ext cx="6809959" cy="1325563"/>
          </a:xfrm>
        </p:spPr>
        <p:txBody>
          <a:bodyPr/>
          <a:lstStyle/>
          <a:p>
            <a:pPr algn="ctr"/>
            <a:r>
              <a:rPr lang="en-US" dirty="0"/>
              <a:t>OLAP Queries</a:t>
            </a:r>
          </a:p>
        </p:txBody>
      </p:sp>
    </p:spTree>
    <p:extLst>
      <p:ext uri="{BB962C8B-B14F-4D97-AF65-F5344CB8AC3E}">
        <p14:creationId xmlns:p14="http://schemas.microsoft.com/office/powerpoint/2010/main" val="7886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-0.0207 0.040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201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04479 0.0803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400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621" y="1"/>
            <a:ext cx="91444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Reporting and </a:t>
            </a:r>
            <a:r>
              <a:rPr lang="en-US" sz="3600"/>
              <a:t>Business Intelligence (BI)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379" y="1118664"/>
            <a:ext cx="9306525" cy="16976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high-level tools to interact with their data:</a:t>
            </a:r>
          </a:p>
          <a:p>
            <a:pPr lvl="1"/>
            <a:r>
              <a:rPr lang="en-US" dirty="0"/>
              <a:t>Automatically generate SQL queries</a:t>
            </a:r>
          </a:p>
          <a:p>
            <a:pPr lvl="2"/>
            <a:r>
              <a:rPr lang="en-US" dirty="0"/>
              <a:t>Queries can get big!</a:t>
            </a:r>
          </a:p>
          <a:p>
            <a:r>
              <a:rPr lang="en-US" dirty="0"/>
              <a:t>Common!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204" y="2984431"/>
            <a:ext cx="5552374" cy="34702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1" y="3347473"/>
            <a:ext cx="5394192" cy="3588636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8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7036" y="3731960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842343" y="286249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2009105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969268" y="5277304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433144">
            <a:off x="3403217" y="1277296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20220076">
            <a:off x="3370923" y="2361957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19310221">
            <a:off x="3296637" y="3408902"/>
            <a:ext cx="1650734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18431872">
            <a:off x="3004872" y="4642092"/>
            <a:ext cx="2262192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6971" y="3788768"/>
            <a:ext cx="3812262" cy="23083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u="sng" dirty="0"/>
              <a:t>So far </a:t>
            </a:r>
            <a:r>
              <a:rPr lang="mr-IN" sz="3600" u="sng" dirty="0"/>
              <a:t>…</a:t>
            </a:r>
            <a:endParaRPr lang="en-US" sz="3600" u="sng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/>
              <a:t>Star Schemas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/>
              <a:t>Data cubes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/>
              <a:t>OLAP Queries</a:t>
            </a:r>
          </a:p>
        </p:txBody>
      </p:sp>
    </p:spTree>
    <p:extLst>
      <p:ext uri="{BB962C8B-B14F-4D97-AF65-F5344CB8AC3E}">
        <p14:creationId xmlns:p14="http://schemas.microsoft.com/office/powerpoint/2010/main" val="68970517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842343" y="115918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1061064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433144">
            <a:off x="3325313" y="981165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3235282" y="1737023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3264982" y="2355898"/>
            <a:ext cx="1123097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3158903" y="3075720"/>
            <a:ext cx="1502906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87036" y="2093343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959291" y="2929560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147058" y="5002318"/>
            <a:ext cx="2650007" cy="1801703"/>
            <a:chOff x="94933" y="4658556"/>
            <a:chExt cx="3138573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360263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5"/>
              <a:ext cx="1993846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3756181" y="3615952"/>
            <a:ext cx="1633421" cy="8877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ETL ?</a:t>
            </a:r>
            <a:endParaRPr lang="en-US" sz="32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1273289" y="4456316"/>
            <a:ext cx="1928948" cy="1760367"/>
            <a:chOff x="188170" y="3865225"/>
            <a:chExt cx="1928948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Text/Log </a:t>
              </a:r>
              <a:r>
                <a:rPr lang="en-US" dirty="0"/>
                <a:t>Data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894246" y="3519571"/>
            <a:ext cx="6098500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How do we deal with semi-structured and unstructured data?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Do we really want to force a schema on load?</a:t>
            </a:r>
          </a:p>
        </p:txBody>
      </p:sp>
    </p:spTree>
    <p:extLst>
      <p:ext uri="{BB962C8B-B14F-4D97-AF65-F5344CB8AC3E}">
        <p14:creationId xmlns:p14="http://schemas.microsoft.com/office/powerpoint/2010/main" val="48357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0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842343" y="115918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1061064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sp>
        <p:nvSpPr>
          <p:cNvPr id="44" name="Right Arrow 43"/>
          <p:cNvSpPr/>
          <p:nvPr/>
        </p:nvSpPr>
        <p:spPr>
          <a:xfrm rot="1433144">
            <a:off x="3325313" y="981165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3235282" y="1737023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3264982" y="2355898"/>
            <a:ext cx="1123097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3158903" y="3075720"/>
            <a:ext cx="1502906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87036" y="2093343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959291" y="2929560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5894246" y="3519571"/>
            <a:ext cx="6098500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How do we deal with semi-structured and unstructured data?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Do we really want to force a schema on load?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64776" y="206916"/>
            <a:ext cx="11170024" cy="6581010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17128" y="936336"/>
            <a:ext cx="336547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clean</a:t>
            </a:r>
            <a:r>
              <a:rPr lang="en-US" sz="2400" dirty="0"/>
              <a:t> and </a:t>
            </a:r>
            <a:r>
              <a:rPr lang="en-US" sz="2400" b="1" dirty="0"/>
              <a:t>organize</a:t>
            </a:r>
            <a:r>
              <a:rPr lang="en-US" sz="2400" dirty="0"/>
              <a:t> this data?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147058" y="5002318"/>
            <a:ext cx="2650007" cy="1801703"/>
            <a:chOff x="94933" y="4658556"/>
            <a:chExt cx="3138573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360263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5"/>
              <a:ext cx="1993846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3756181" y="3615952"/>
            <a:ext cx="1633421" cy="8877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ETL ?</a:t>
            </a:r>
            <a:endParaRPr lang="en-US" sz="32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1273289" y="4456316"/>
            <a:ext cx="1928948" cy="1760367"/>
            <a:chOff x="188170" y="3865225"/>
            <a:chExt cx="1928948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Text/Log </a:t>
              </a:r>
              <a:r>
                <a:rPr lang="en-US" dirty="0"/>
                <a:t>Data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0155" y="2256815"/>
            <a:ext cx="336547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6601915" y="3746842"/>
            <a:ext cx="5144393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load</a:t>
            </a:r>
            <a:r>
              <a:rPr lang="en-US" sz="2400" dirty="0"/>
              <a:t> and </a:t>
            </a:r>
            <a:r>
              <a:rPr lang="en-US" sz="2400" b="1" dirty="0"/>
              <a:t>process</a:t>
            </a:r>
            <a:r>
              <a:rPr lang="en-US" sz="2400" dirty="0"/>
              <a:t> this data in a relational system?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889715" y="4804580"/>
            <a:ext cx="384508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</a:t>
            </a:r>
            <a:r>
              <a:rPr lang="is-IS" sz="2400" dirty="0"/>
              <a:t>…</a:t>
            </a:r>
          </a:p>
          <a:p>
            <a:pPr algn="r"/>
            <a:r>
              <a:rPr lang="is-IS" sz="2400" dirty="0"/>
              <a:t>Can be difficult...</a:t>
            </a:r>
          </a:p>
          <a:p>
            <a:pPr algn="r"/>
            <a:r>
              <a:rPr lang="is-IS" sz="2400" dirty="0"/>
              <a:t>Requires thought...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build="p" bldLvl="2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703" y="988343"/>
            <a:ext cx="2000013" cy="2460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Group 35"/>
          <p:cNvGrpSpPr/>
          <p:nvPr/>
        </p:nvGrpSpPr>
        <p:grpSpPr>
          <a:xfrm>
            <a:off x="435023" y="115918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464783" y="1061064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-1391783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sp>
        <p:nvSpPr>
          <p:cNvPr id="44" name="Right Arrow 43"/>
          <p:cNvSpPr/>
          <p:nvPr/>
        </p:nvSpPr>
        <p:spPr>
          <a:xfrm rot="1433144">
            <a:off x="2917993" y="981165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2827962" y="1737023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2857662" y="2355898"/>
            <a:ext cx="1123097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2751583" y="3075720"/>
            <a:ext cx="1502906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79716" y="2093343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51971" y="2929560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-4094640" y="936336"/>
            <a:ext cx="336547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clean</a:t>
            </a:r>
            <a:r>
              <a:rPr lang="en-US" sz="2400" dirty="0"/>
              <a:t> and </a:t>
            </a:r>
            <a:r>
              <a:rPr lang="en-US" sz="2400" b="1" dirty="0"/>
              <a:t>organize</a:t>
            </a:r>
            <a:r>
              <a:rPr lang="en-US" sz="2400" dirty="0"/>
              <a:t> this data?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48" y="2256815"/>
            <a:ext cx="909025" cy="100723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739738" y="5002318"/>
            <a:ext cx="2650007" cy="1801703"/>
            <a:chOff x="94933" y="4658556"/>
            <a:chExt cx="3138573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360263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5"/>
              <a:ext cx="1993846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3348861" y="3615952"/>
            <a:ext cx="1633421" cy="8877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ETL ?</a:t>
            </a:r>
            <a:endParaRPr lang="en-US" sz="32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865969" y="4456316"/>
            <a:ext cx="1928948" cy="1760367"/>
            <a:chOff x="188170" y="3865225"/>
            <a:chExt cx="1928948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Text/Log </a:t>
              </a:r>
              <a:r>
                <a:rPr lang="en-US" dirty="0"/>
                <a:t>Data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-4101613" y="2256815"/>
            <a:ext cx="336547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2464922" y="3746842"/>
            <a:ext cx="5144393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load</a:t>
            </a:r>
            <a:r>
              <a:rPr lang="en-US" sz="2400" dirty="0"/>
              <a:t> and </a:t>
            </a:r>
            <a:r>
              <a:rPr lang="en-US" sz="2400" b="1" dirty="0"/>
              <a:t>process</a:t>
            </a:r>
            <a:r>
              <a:rPr lang="en-US" sz="2400" dirty="0"/>
              <a:t> this data in a relation system?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752722" y="4804580"/>
            <a:ext cx="384508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 </a:t>
            </a:r>
            <a:r>
              <a:rPr lang="is-IS" sz="2400" dirty="0"/>
              <a:t>…</a:t>
            </a:r>
          </a:p>
          <a:p>
            <a:pPr algn="r"/>
            <a:r>
              <a:rPr lang="is-IS" sz="2400" dirty="0"/>
              <a:t>Can be difficult ...</a:t>
            </a:r>
          </a:p>
          <a:p>
            <a:pPr algn="r"/>
            <a:r>
              <a:rPr lang="is-IS" sz="2400" dirty="0"/>
              <a:t>Requires thought ...</a:t>
            </a:r>
            <a:endParaRPr lang="en-US" sz="2400" dirty="0"/>
          </a:p>
        </p:txBody>
      </p:sp>
      <p:sp>
        <p:nvSpPr>
          <p:cNvPr id="67" name="Title 40"/>
          <p:cNvSpPr txBox="1">
            <a:spLocks/>
          </p:cNvSpPr>
          <p:nvPr/>
        </p:nvSpPr>
        <p:spPr>
          <a:xfrm>
            <a:off x="5963139" y="17493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dirty="0"/>
              <a:t>Data Lake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6734" y="1413943"/>
            <a:ext cx="5339034" cy="358837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Store a copy of all the data </a:t>
            </a:r>
          </a:p>
          <a:p>
            <a:r>
              <a:rPr lang="en-US" sz="2400" dirty="0"/>
              <a:t>in one place </a:t>
            </a:r>
          </a:p>
          <a:p>
            <a:r>
              <a:rPr lang="en-US" sz="2400" dirty="0"/>
              <a:t>in its original “natural” form</a:t>
            </a:r>
          </a:p>
          <a:p>
            <a:pPr marL="14287" indent="0">
              <a:buNone/>
            </a:pPr>
            <a:r>
              <a:rPr lang="en-US" sz="2400" dirty="0"/>
              <a:t>Enable data consumers to choose how to transform and use data.</a:t>
            </a:r>
          </a:p>
          <a:p>
            <a:r>
              <a:rPr lang="en-US" sz="2400" i="1" dirty="0"/>
              <a:t>Schema on Read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75759" y="6396335"/>
            <a:ext cx="412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1600" dirty="0"/>
              <a:t>Still being defined</a:t>
            </a:r>
            <a:r>
              <a:rPr lang="is-IS" sz="1600" dirty="0"/>
              <a:t>…</a:t>
            </a:r>
            <a:r>
              <a:rPr lang="is-IS" sz="1200" dirty="0"/>
              <a:t>[Buzzword Disclaimer]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8994480" y="382957"/>
            <a:ext cx="402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44013" y="5094585"/>
            <a:ext cx="387194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/>
              <a:t>What could go wrong?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998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127732"/>
            <a:ext cx="10801350" cy="1325563"/>
          </a:xfrm>
        </p:spPr>
        <p:txBody>
          <a:bodyPr/>
          <a:lstStyle/>
          <a:p>
            <a:r>
              <a:rPr lang="en-US" dirty="0"/>
              <a:t>The Dark Side of Data Lakes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3152" y="1396204"/>
            <a:ext cx="10744200" cy="4351339"/>
          </a:xfrm>
        </p:spPr>
        <p:txBody>
          <a:bodyPr>
            <a:normAutofit/>
          </a:bodyPr>
          <a:lstStyle/>
          <a:p>
            <a:r>
              <a:rPr lang="en-US" dirty="0"/>
              <a:t>Cultural shift: </a:t>
            </a:r>
            <a:r>
              <a:rPr lang="en-US" i="1" dirty="0"/>
              <a:t>Curate </a:t>
            </a:r>
            <a:r>
              <a:rPr lang="en-US" i="1" dirty="0">
                <a:sym typeface="Wingdings"/>
              </a:rPr>
              <a:t> </a:t>
            </a:r>
            <a:r>
              <a:rPr lang="en-US" i="1" dirty="0"/>
              <a:t>Save Everything!</a:t>
            </a:r>
          </a:p>
          <a:p>
            <a:pPr lvl="1"/>
            <a:r>
              <a:rPr lang="en-US" dirty="0"/>
              <a:t>Noise begins to dominate signal</a:t>
            </a:r>
          </a:p>
          <a:p>
            <a:r>
              <a:rPr lang="en-US" dirty="0"/>
              <a:t>Limited data governance and planning</a:t>
            </a:r>
          </a:p>
          <a:p>
            <a:pPr marL="457200" lvl="1" indent="0">
              <a:buNone/>
            </a:pPr>
            <a:r>
              <a:rPr lang="en-US" b="1" dirty="0"/>
              <a:t>    Example: </a:t>
            </a:r>
            <a:r>
              <a:rPr lang="en-US" i="1" dirty="0" err="1"/>
              <a:t>hdfs</a:t>
            </a:r>
            <a:r>
              <a:rPr lang="en-US" i="1" dirty="0"/>
              <a:t>://important/joseph_big_file3.csv_with_json</a:t>
            </a:r>
          </a:p>
          <a:p>
            <a:pPr lvl="1"/>
            <a:r>
              <a:rPr lang="en-US" b="1" dirty="0"/>
              <a:t>What</a:t>
            </a:r>
            <a:r>
              <a:rPr lang="en-US" dirty="0"/>
              <a:t> does it contain? </a:t>
            </a:r>
          </a:p>
          <a:p>
            <a:pPr lvl="1"/>
            <a:r>
              <a:rPr lang="en-US" b="1" dirty="0"/>
              <a:t>When</a:t>
            </a:r>
            <a:r>
              <a:rPr lang="en-US" dirty="0"/>
              <a:t> and </a:t>
            </a:r>
            <a:r>
              <a:rPr lang="en-US" b="1" dirty="0"/>
              <a:t>who </a:t>
            </a:r>
            <a:r>
              <a:rPr lang="en-US" dirty="0"/>
              <a:t>created it?</a:t>
            </a:r>
          </a:p>
          <a:p>
            <a:r>
              <a:rPr lang="en-US" dirty="0"/>
              <a:t>No cleaning and verification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lots of dirty data</a:t>
            </a:r>
          </a:p>
          <a:p>
            <a:r>
              <a:rPr lang="en-US" dirty="0"/>
              <a:t>New tools are more complex and old tools no longer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0891" y="127732"/>
            <a:ext cx="2000013" cy="2460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636" y="1396204"/>
            <a:ext cx="909025" cy="100723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13530" y="5684790"/>
            <a:ext cx="6409764" cy="8157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Enter the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2507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the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bit of buzzword bingo!</a:t>
            </a:r>
          </a:p>
        </p:txBody>
      </p:sp>
    </p:spTree>
    <p:extLst>
      <p:ext uri="{BB962C8B-B14F-4D97-AF65-F5344CB8AC3E}">
        <p14:creationId xmlns:p14="http://schemas.microsoft.com/office/powerpoint/2010/main" val="703684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1085" y="0"/>
            <a:ext cx="10801350" cy="1325563"/>
          </a:xfrm>
        </p:spPr>
        <p:txBody>
          <a:bodyPr/>
          <a:lstStyle/>
          <a:p>
            <a:r>
              <a:rPr lang="en-US" dirty="0"/>
              <a:t>A Brighter Future for Data Lakes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7413" y="127731"/>
            <a:ext cx="2373492" cy="29198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057" y="1816660"/>
            <a:ext cx="1015002" cy="112465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61682" y="1222562"/>
            <a:ext cx="4374776" cy="8157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Enter the </a:t>
            </a:r>
            <a:r>
              <a:rPr lang="en-US" sz="2800" dirty="0"/>
              <a:t>data scientist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1061" y="2231169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scientists bring new skills</a:t>
            </a:r>
          </a:p>
          <a:p>
            <a:pPr lvl="1"/>
            <a:r>
              <a:rPr lang="en-US" dirty="0"/>
              <a:t>Distributed data processing and cleaning</a:t>
            </a:r>
          </a:p>
          <a:p>
            <a:pPr lvl="1"/>
            <a:r>
              <a:rPr lang="en-US" dirty="0"/>
              <a:t>Machine learning, computer vision, and statistical sampling</a:t>
            </a:r>
          </a:p>
          <a:p>
            <a:r>
              <a:rPr lang="en-US" dirty="0"/>
              <a:t>Technologies are improving</a:t>
            </a:r>
          </a:p>
          <a:p>
            <a:pPr lvl="1"/>
            <a:r>
              <a:rPr lang="en-US" dirty="0"/>
              <a:t>SQL over large files </a:t>
            </a:r>
          </a:p>
          <a:p>
            <a:pPr lvl="1"/>
            <a:r>
              <a:rPr lang="en-US" dirty="0"/>
              <a:t>Self describing file formats &amp; catalog managers</a:t>
            </a:r>
          </a:p>
          <a:p>
            <a:r>
              <a:rPr lang="en-US" dirty="0"/>
              <a:t>Organizations are evolving</a:t>
            </a:r>
          </a:p>
          <a:p>
            <a:pPr lvl="1"/>
            <a:r>
              <a:rPr lang="en-US" dirty="0"/>
              <a:t>Tracking data usage and file permissions</a:t>
            </a:r>
          </a:p>
          <a:p>
            <a:pPr lvl="1"/>
            <a:r>
              <a:rPr lang="en-US" dirty="0"/>
              <a:t>New job title: data engineers</a:t>
            </a:r>
          </a:p>
        </p:txBody>
      </p:sp>
    </p:spTree>
    <p:extLst>
      <p:ext uri="{BB962C8B-B14F-4D97-AF65-F5344CB8AC3E}">
        <p14:creationId xmlns:p14="http://schemas.microsoft.com/office/powerpoint/2010/main" val="98733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b="1" dirty="0"/>
              <a:t>store</a:t>
            </a:r>
            <a:r>
              <a:rPr lang="en-US" dirty="0"/>
              <a:t> and </a:t>
            </a:r>
            <a:r>
              <a:rPr lang="en-US" b="1" dirty="0"/>
              <a:t>compute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large unstructured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7934"/>
          </a:xfrm>
        </p:spPr>
        <p:txBody>
          <a:bodyPr>
            <a:normAutofit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Handle very </a:t>
            </a:r>
            <a:r>
              <a:rPr lang="en-US" b="1" dirty="0"/>
              <a:t>large files </a:t>
            </a:r>
            <a:r>
              <a:rPr lang="en-US" dirty="0"/>
              <a:t>s</a:t>
            </a:r>
            <a:r>
              <a:rPr lang="en-US" dirty="0">
                <a:sym typeface="Wingdings"/>
              </a:rPr>
              <a:t>panning </a:t>
            </a:r>
            <a:r>
              <a:rPr lang="en-US" b="1" dirty="0">
                <a:sym typeface="Wingdings"/>
              </a:rPr>
              <a:t>multiple computers</a:t>
            </a:r>
          </a:p>
          <a:p>
            <a:pPr lvl="1"/>
            <a:r>
              <a:rPr lang="en-US" dirty="0">
                <a:sym typeface="Wingdings"/>
              </a:rPr>
              <a:t>Use </a:t>
            </a:r>
            <a:r>
              <a:rPr lang="en-US" b="1" dirty="0">
                <a:sym typeface="Wingdings"/>
              </a:rPr>
              <a:t>cheap</a:t>
            </a:r>
            <a:r>
              <a:rPr lang="en-US" dirty="0">
                <a:sym typeface="Wingdings"/>
              </a:rPr>
              <a:t> commodity devices that </a:t>
            </a:r>
            <a:r>
              <a:rPr lang="en-US" b="1" dirty="0">
                <a:sym typeface="Wingdings"/>
              </a:rPr>
              <a:t>fail frequently</a:t>
            </a:r>
          </a:p>
          <a:p>
            <a:pPr lvl="1"/>
            <a:r>
              <a:rPr lang="en-US" b="1" dirty="0">
                <a:sym typeface="Wingdings"/>
              </a:rPr>
              <a:t>Distributed data processing </a:t>
            </a:r>
            <a:r>
              <a:rPr lang="en-US" dirty="0">
                <a:sym typeface="Wingdings"/>
              </a:rPr>
              <a:t>quickly and </a:t>
            </a:r>
            <a:r>
              <a:rPr lang="en-US" b="1" dirty="0">
                <a:sym typeface="Wingdings"/>
              </a:rPr>
              <a:t>easily</a:t>
            </a:r>
          </a:p>
          <a:p>
            <a:r>
              <a:rPr lang="en-US" dirty="0">
                <a:sym typeface="Wingdings"/>
              </a:rPr>
              <a:t>Solutions:</a:t>
            </a:r>
          </a:p>
          <a:p>
            <a:pPr lvl="1"/>
            <a:r>
              <a:rPr lang="en-US" b="1" dirty="0">
                <a:sym typeface="Wingdings"/>
              </a:rPr>
              <a:t>Distributed file systems </a:t>
            </a:r>
            <a:r>
              <a:rPr lang="en-US" dirty="0">
                <a:sym typeface="Wingdings"/>
              </a:rPr>
              <a:t> spread data over multiple machines</a:t>
            </a:r>
          </a:p>
          <a:p>
            <a:pPr lvl="2"/>
            <a:r>
              <a:rPr lang="en-US" dirty="0">
                <a:sym typeface="Wingdings"/>
              </a:rPr>
              <a:t>Assume machine </a:t>
            </a:r>
            <a:r>
              <a:rPr lang="en-US" b="1" dirty="0">
                <a:sym typeface="Wingdings"/>
              </a:rPr>
              <a:t>failure</a:t>
            </a:r>
            <a:r>
              <a:rPr lang="en-US" dirty="0">
                <a:sym typeface="Wingdings"/>
              </a:rPr>
              <a:t> is common  </a:t>
            </a:r>
            <a:r>
              <a:rPr lang="en-US" b="1" dirty="0">
                <a:sym typeface="Wingdings"/>
              </a:rPr>
              <a:t>redundancy </a:t>
            </a:r>
          </a:p>
          <a:p>
            <a:pPr lvl="1"/>
            <a:r>
              <a:rPr lang="en-US" b="1" dirty="0">
                <a:sym typeface="Wingdings"/>
              </a:rPr>
              <a:t>Distributed computing  </a:t>
            </a:r>
            <a:r>
              <a:rPr lang="en-US" dirty="0">
                <a:sym typeface="Wingdings"/>
              </a:rPr>
              <a:t>load and process files on multiple machines concurrently</a:t>
            </a:r>
          </a:p>
          <a:p>
            <a:pPr lvl="2"/>
            <a:r>
              <a:rPr lang="en-US" dirty="0">
                <a:sym typeface="Wingdings"/>
              </a:rPr>
              <a:t>Assume machine </a:t>
            </a:r>
            <a:r>
              <a:rPr lang="en-US" b="1" dirty="0">
                <a:sym typeface="Wingdings"/>
              </a:rPr>
              <a:t>failure</a:t>
            </a:r>
            <a:r>
              <a:rPr lang="en-US" dirty="0">
                <a:sym typeface="Wingdings"/>
              </a:rPr>
              <a:t> is common  </a:t>
            </a:r>
            <a:r>
              <a:rPr lang="en-US" b="1" dirty="0">
                <a:sym typeface="Wingdings"/>
              </a:rPr>
              <a:t>redundancy </a:t>
            </a:r>
          </a:p>
          <a:p>
            <a:pPr lvl="2"/>
            <a:r>
              <a:rPr lang="en-US" b="1" dirty="0"/>
              <a:t>Functional programming </a:t>
            </a:r>
            <a:r>
              <a:rPr lang="en-US" dirty="0"/>
              <a:t>computational pattern </a:t>
            </a:r>
            <a:r>
              <a:rPr lang="en-US" dirty="0">
                <a:sym typeface="Wingdings"/>
              </a:rPr>
              <a:t> </a:t>
            </a:r>
            <a:r>
              <a:rPr lang="en-US" b="1" dirty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8758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Distributed File Systems</a:t>
            </a:r>
            <a:br>
              <a:rPr lang="en-US" sz="8000" dirty="0"/>
            </a:br>
            <a:r>
              <a:rPr lang="en-US" dirty="0"/>
              <a:t>Storing very large 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1519289" y="269549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37567" y="2856155"/>
            <a:ext cx="6898166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we </a:t>
            </a:r>
            <a:r>
              <a:rPr lang="en-US" sz="3200" b="1" dirty="0"/>
              <a:t>store</a:t>
            </a:r>
            <a:r>
              <a:rPr lang="en-US" sz="3200" dirty="0"/>
              <a:t> and </a:t>
            </a:r>
            <a:r>
              <a:rPr lang="en-US" sz="3200" b="1" dirty="0"/>
              <a:t>access</a:t>
            </a:r>
            <a:r>
              <a:rPr lang="en-US" sz="3200" dirty="0"/>
              <a:t> very </a:t>
            </a:r>
            <a:r>
              <a:rPr lang="en-US" sz="3200" b="1" dirty="0"/>
              <a:t>large files </a:t>
            </a:r>
            <a:r>
              <a:rPr lang="en-US" sz="3200"/>
              <a:t>across </a:t>
            </a:r>
            <a:r>
              <a:rPr lang="en-US" sz="3200" b="1"/>
              <a:t>cheap</a:t>
            </a:r>
            <a:r>
              <a:rPr lang="en-US" sz="3200"/>
              <a:t> </a:t>
            </a:r>
            <a:r>
              <a:rPr lang="en-US" sz="3200" dirty="0"/>
              <a:t>commodity devices ?</a:t>
            </a:r>
          </a:p>
        </p:txBody>
      </p:sp>
    </p:spTree>
    <p:extLst>
      <p:ext uri="{BB962C8B-B14F-4D97-AF65-F5344CB8AC3E}">
        <p14:creationId xmlns:p14="http://schemas.microsoft.com/office/powerpoint/2010/main" val="3055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1356" y="1681616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</p:spTree>
    <p:extLst>
      <p:ext uri="{BB962C8B-B14F-4D97-AF65-F5344CB8AC3E}">
        <p14:creationId xmlns:p14="http://schemas.microsoft.com/office/powerpoint/2010/main" val="96811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7860" y="168328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30978" y="2765615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013723" y="2765615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17860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30978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6013723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13723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26841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009586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30978" y="16816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30978" y="168160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26841" y="168160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9912" y="1796106"/>
            <a:ext cx="4867038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/>
              <a:t>Split the file into smaller parts.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How?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Ideally at record </a:t>
            </a:r>
            <a:br>
              <a:rPr lang="en-US" sz="2400" dirty="0"/>
            </a:br>
            <a:r>
              <a:rPr lang="en-US" sz="2400" dirty="0"/>
              <a:t>boundaries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What if records are big?</a:t>
            </a:r>
          </a:p>
        </p:txBody>
      </p:sp>
    </p:spTree>
    <p:extLst>
      <p:ext uri="{BB962C8B-B14F-4D97-AF65-F5344CB8AC3E}">
        <p14:creationId xmlns:p14="http://schemas.microsoft.com/office/powerpoint/2010/main" val="20578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30978" y="2765615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013723" y="2765615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30978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6013723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26841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009586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7860" y="168328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17860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13723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90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013723" y="2765615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6013723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009586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9396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30978" y="2765615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30978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26841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436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013723" y="2765615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6013723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009586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9396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280482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2932721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635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9396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280482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2932721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9" name="Folded Corner 28"/>
          <p:cNvSpPr>
            <a:spLocks noChangeAspect="1"/>
          </p:cNvSpPr>
          <p:nvPr/>
        </p:nvSpPr>
        <p:spPr>
          <a:xfrm>
            <a:off x="6455697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4" name="Folded Corner 33"/>
          <p:cNvSpPr>
            <a:spLocks noChangeAspect="1"/>
          </p:cNvSpPr>
          <p:nvPr/>
        </p:nvSpPr>
        <p:spPr>
          <a:xfrm>
            <a:off x="209396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440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996290" y="882934"/>
            <a:ext cx="7981008" cy="4076706"/>
            <a:chOff x="416184" y="3941823"/>
            <a:chExt cx="2566178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814311" y="3941823"/>
              <a:ext cx="1168051" cy="1203613"/>
              <a:chOff x="1707869" y="4987970"/>
              <a:chExt cx="1168051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707869" y="4987970"/>
                <a:ext cx="1168051" cy="326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/>
                  <a:t>Inventory</a:t>
                </a:r>
                <a:endParaRPr lang="en-US" sz="600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205345" y="5391954"/>
            <a:ext cx="985058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we like to think of data in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44910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7533"/>
          </a:xfrm>
        </p:spPr>
        <p:txBody>
          <a:bodyPr/>
          <a:lstStyle/>
          <a:p>
            <a:r>
              <a:rPr lang="en-US" dirty="0"/>
              <a:t>Split large files over multiple machines</a:t>
            </a:r>
          </a:p>
          <a:p>
            <a:pPr lvl="1"/>
            <a:r>
              <a:rPr lang="en-US" dirty="0"/>
              <a:t>Easily support massive files spanning machines</a:t>
            </a:r>
          </a:p>
          <a:p>
            <a:r>
              <a:rPr lang="en-US" dirty="0"/>
              <a:t>Read parts of file in parallel</a:t>
            </a:r>
          </a:p>
          <a:p>
            <a:pPr lvl="1"/>
            <a:r>
              <a:rPr lang="en-US" dirty="0"/>
              <a:t>Fast reads of large files</a:t>
            </a:r>
          </a:p>
          <a:p>
            <a:r>
              <a:rPr lang="en-US" dirty="0"/>
              <a:t>Often built using cheap commodity</a:t>
            </a:r>
            <a:br>
              <a:rPr lang="en-US" dirty="0"/>
            </a:br>
            <a:r>
              <a:rPr lang="en-US" dirty="0"/>
              <a:t>storage devices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6314" y="807362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9553846" y="1036097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89749" y="5302631"/>
            <a:ext cx="4474451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Cheap commodity storage devices will fail!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85149" y="3385659"/>
            <a:ext cx="1349467" cy="15407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10708089" y="3730342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11361685" y="3730342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10706417" y="4328461"/>
            <a:ext cx="479942" cy="47994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585149" y="5116216"/>
            <a:ext cx="1349467" cy="15407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10715634" y="5460899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11341148" y="5460899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52" name="Folded Corner 51"/>
          <p:cNvSpPr>
            <a:spLocks noChangeAspect="1"/>
          </p:cNvSpPr>
          <p:nvPr/>
        </p:nvSpPr>
        <p:spPr>
          <a:xfrm>
            <a:off x="10714718" y="6059018"/>
            <a:ext cx="481774" cy="47994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22899" y="5116215"/>
            <a:ext cx="1349467" cy="15407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9141440" y="5460898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9758045" y="5460898"/>
            <a:ext cx="479942" cy="47994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53" name="Folded Corner 52"/>
          <p:cNvSpPr>
            <a:spLocks noChangeAspect="1"/>
          </p:cNvSpPr>
          <p:nvPr/>
        </p:nvSpPr>
        <p:spPr>
          <a:xfrm>
            <a:off x="9139608" y="6059017"/>
            <a:ext cx="481774" cy="47994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022899" y="3381307"/>
            <a:ext cx="1349467" cy="15407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48" name="Rectangle 47"/>
          <p:cNvSpPr>
            <a:spLocks noChangeAspect="1"/>
          </p:cNvSpPr>
          <p:nvPr/>
        </p:nvSpPr>
        <p:spPr>
          <a:xfrm>
            <a:off x="9155973" y="3725990"/>
            <a:ext cx="479942" cy="47994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9784889" y="3725990"/>
            <a:ext cx="479942" cy="47994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54" name="Folded Corner 53"/>
          <p:cNvSpPr>
            <a:spLocks noChangeAspect="1"/>
          </p:cNvSpPr>
          <p:nvPr/>
        </p:nvSpPr>
        <p:spPr>
          <a:xfrm>
            <a:off x="9155973" y="4324109"/>
            <a:ext cx="481774" cy="47994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689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9396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280482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2932721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9" name="Folded Corner 28"/>
          <p:cNvSpPr>
            <a:spLocks noChangeAspect="1"/>
          </p:cNvSpPr>
          <p:nvPr/>
        </p:nvSpPr>
        <p:spPr>
          <a:xfrm>
            <a:off x="6455697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4" name="Folded Corner 33"/>
          <p:cNvSpPr>
            <a:spLocks noChangeAspect="1"/>
          </p:cNvSpPr>
          <p:nvPr/>
        </p:nvSpPr>
        <p:spPr>
          <a:xfrm>
            <a:off x="209396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EE77C2F-F114-2947-ACEF-2A31E8B5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</a:t>
            </a:r>
            <a:r>
              <a:rPr lang="en-US" b="1" dirty="0"/>
              <a:t>Failure Event</a:t>
            </a:r>
          </a:p>
        </p:txBody>
      </p:sp>
    </p:spTree>
    <p:extLst>
      <p:ext uri="{BB962C8B-B14F-4D97-AF65-F5344CB8AC3E}">
        <p14:creationId xmlns:p14="http://schemas.microsoft.com/office/powerpoint/2010/main" val="199318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</a:t>
            </a:r>
            <a:r>
              <a:rPr lang="en-US" b="1" dirty="0"/>
              <a:t>Failure Event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00047" y="4360613"/>
            <a:ext cx="1799730" cy="2054769"/>
            <a:chOff x="6300047" y="4360613"/>
            <a:chExt cx="1799730" cy="2054769"/>
          </a:xfrm>
        </p:grpSpPr>
        <p:sp>
          <p:nvSpPr>
            <p:cNvPr id="11" name="Rectangle 10"/>
            <p:cNvSpPr/>
            <p:nvPr/>
          </p:nvSpPr>
          <p:spPr>
            <a:xfrm>
              <a:off x="6300047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3</a:t>
              </a:r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645814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7280482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9" name="Folded Corner 28"/>
            <p:cNvSpPr>
              <a:spLocks noChangeAspect="1"/>
            </p:cNvSpPr>
            <p:nvPr/>
          </p:nvSpPr>
          <p:spPr>
            <a:xfrm>
              <a:off x="6455697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16485" y="4360613"/>
            <a:ext cx="1799730" cy="2054769"/>
            <a:chOff x="1916485" y="4360613"/>
            <a:chExt cx="1799730" cy="2054769"/>
          </a:xfrm>
        </p:grpSpPr>
        <p:sp>
          <p:nvSpPr>
            <p:cNvPr id="9" name="Rectangle 8"/>
            <p:cNvSpPr/>
            <p:nvPr/>
          </p:nvSpPr>
          <p:spPr>
            <a:xfrm>
              <a:off x="1916485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Machine1</a:t>
              </a: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209396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2932721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34" name="Folded Corner 33"/>
            <p:cNvSpPr>
              <a:spLocks noChangeAspect="1"/>
            </p:cNvSpPr>
            <p:nvPr/>
          </p:nvSpPr>
          <p:spPr>
            <a:xfrm>
              <a:off x="2093960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</a:t>
            </a:r>
            <a:r>
              <a:rPr lang="en-US" b="1" dirty="0"/>
              <a:t>Failure Event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269996" y="4820045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4269996" y="5617584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9499248" y="4820045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6" name="Folded Corner 35"/>
          <p:cNvSpPr>
            <a:spLocks noChangeAspect="1"/>
          </p:cNvSpPr>
          <p:nvPr/>
        </p:nvSpPr>
        <p:spPr>
          <a:xfrm>
            <a:off x="8664630" y="5617584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798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</a:t>
            </a:r>
            <a:r>
              <a:rPr lang="en-US" b="1" dirty="0"/>
              <a:t>Failure Event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4930978" y="1681629"/>
            <a:ext cx="1088136" cy="108813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4930978" y="2777168"/>
            <a:ext cx="1088136" cy="1088136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6013380" y="1680732"/>
            <a:ext cx="1088136" cy="108813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6" name="Folded Corner 35"/>
          <p:cNvSpPr>
            <a:spLocks noChangeAspect="1"/>
          </p:cNvSpPr>
          <p:nvPr/>
        </p:nvSpPr>
        <p:spPr>
          <a:xfrm>
            <a:off x="6010754" y="2776271"/>
            <a:ext cx="1092289" cy="1088136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956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  <a:br>
              <a:rPr lang="en-US" dirty="0"/>
            </a:br>
            <a:r>
              <a:rPr lang="en-US" dirty="0"/>
              <a:t>Distributed Aggregation</a:t>
            </a:r>
            <a:endParaRPr lang="en-US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are very large files</a:t>
            </a:r>
          </a:p>
        </p:txBody>
      </p:sp>
    </p:spTree>
    <p:extLst>
      <p:ext uri="{BB962C8B-B14F-4D97-AF65-F5344CB8AC3E}">
        <p14:creationId xmlns:p14="http://schemas.microsoft.com/office/powerpoint/2010/main" val="18401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04"/>
            <a:ext cx="12192000" cy="68644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550334" y="1896505"/>
            <a:ext cx="13292667" cy="319929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305069"/>
            <a:ext cx="121920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would you </a:t>
            </a:r>
            <a:br>
              <a:rPr lang="en-US" sz="3600" dirty="0"/>
            </a:br>
            <a:r>
              <a:rPr lang="en-US" sz="3600" b="1" dirty="0"/>
              <a:t>compute</a:t>
            </a:r>
            <a:r>
              <a:rPr lang="en-US" sz="3600" dirty="0"/>
              <a:t> </a:t>
            </a:r>
            <a:r>
              <a:rPr lang="en-US" sz="3600" b="1" dirty="0"/>
              <a:t>the number of occurrences </a:t>
            </a:r>
            <a:br>
              <a:rPr lang="en-US" sz="3600" b="1" dirty="0"/>
            </a:br>
            <a:r>
              <a:rPr lang="en-US" sz="3600" dirty="0"/>
              <a:t>of each word in all the books </a:t>
            </a:r>
            <a:br>
              <a:rPr lang="en-US" sz="3600" dirty="0"/>
            </a:br>
            <a:r>
              <a:rPr lang="en-US" sz="3600" b="1" dirty="0"/>
              <a:t>using a team of people?</a:t>
            </a:r>
          </a:p>
        </p:txBody>
      </p:sp>
    </p:spTree>
    <p:extLst>
      <p:ext uri="{BB962C8B-B14F-4D97-AF65-F5344CB8AC3E}">
        <p14:creationId xmlns:p14="http://schemas.microsoft.com/office/powerpoint/2010/main" val="1795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41335" y="2421746"/>
            <a:ext cx="1423579" cy="119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720" y="1915749"/>
            <a:ext cx="1423579" cy="1198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4677" y="3627220"/>
            <a:ext cx="1423579" cy="1198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41335" y="4783354"/>
            <a:ext cx="1423579" cy="119817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02012" y="4226310"/>
            <a:ext cx="1061545" cy="1857076"/>
            <a:chOff x="6074979" y="1205799"/>
            <a:chExt cx="1870842" cy="3272867"/>
          </a:xfrm>
        </p:grpSpPr>
        <p:sp>
          <p:nvSpPr>
            <p:cNvPr id="8" name="Rounded Rectangle 7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04711" y="1800266"/>
            <a:ext cx="1061545" cy="1857076"/>
            <a:chOff x="6074979" y="1205799"/>
            <a:chExt cx="1870842" cy="3272867"/>
          </a:xfrm>
        </p:grpSpPr>
        <p:sp>
          <p:nvSpPr>
            <p:cNvPr id="23" name="Rounded Rectangle 22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2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0497" y="4862184"/>
            <a:ext cx="1423579" cy="119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9161" y="4859923"/>
            <a:ext cx="1423579" cy="1198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0497" y="2436140"/>
            <a:ext cx="1423579" cy="1198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4032" y="2436140"/>
            <a:ext cx="1423579" cy="11981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1295" y="1754048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1) Divide Books Across Individuals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02012" y="4226310"/>
            <a:ext cx="1061545" cy="1857076"/>
            <a:chOff x="6074979" y="1205799"/>
            <a:chExt cx="1870842" cy="3272867"/>
          </a:xfrm>
        </p:grpSpPr>
        <p:sp>
          <p:nvSpPr>
            <p:cNvPr id="31" name="Rounded Rectangle 30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04711" y="1800266"/>
            <a:ext cx="1061545" cy="1857076"/>
            <a:chOff x="6074979" y="1205799"/>
            <a:chExt cx="1870842" cy="3272867"/>
          </a:xfrm>
        </p:grpSpPr>
        <p:sp>
          <p:nvSpPr>
            <p:cNvPr id="38" name="Rounded Rectangle 37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2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0497" y="4862184"/>
            <a:ext cx="1423579" cy="119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9161" y="4859923"/>
            <a:ext cx="1423579" cy="1198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0497" y="2436140"/>
            <a:ext cx="1423579" cy="1198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4032" y="2436140"/>
            <a:ext cx="1423579" cy="11981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1295" y="1754048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1) Divide Books Across Individuals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402012" y="4226310"/>
            <a:ext cx="1061545" cy="1857076"/>
            <a:chOff x="6074979" y="1205799"/>
            <a:chExt cx="1870842" cy="3272867"/>
          </a:xfrm>
        </p:grpSpPr>
        <p:sp>
          <p:nvSpPr>
            <p:cNvPr id="31" name="Rounded Rectangle 30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04711" y="1800266"/>
            <a:ext cx="1061545" cy="1857076"/>
            <a:chOff x="6074979" y="1205799"/>
            <a:chExt cx="1870842" cy="3272867"/>
          </a:xfrm>
        </p:grpSpPr>
        <p:sp>
          <p:nvSpPr>
            <p:cNvPr id="38" name="Rounded Rectangle 37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484454"/>
              </p:ext>
            </p:extLst>
          </p:nvPr>
        </p:nvGraphicFramePr>
        <p:xfrm>
          <a:off x="8298660" y="2273419"/>
          <a:ext cx="23355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44056"/>
              </p:ext>
            </p:extLst>
          </p:nvPr>
        </p:nvGraphicFramePr>
        <p:xfrm>
          <a:off x="8297789" y="4781487"/>
          <a:ext cx="23355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548330" y="1754048"/>
            <a:ext cx="32415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2) Compute Counts Locally</a:t>
            </a:r>
          </a:p>
        </p:txBody>
      </p:sp>
    </p:spTree>
    <p:extLst>
      <p:ext uri="{BB962C8B-B14F-4D97-AF65-F5344CB8AC3E}">
        <p14:creationId xmlns:p14="http://schemas.microsoft.com/office/powerpoint/2010/main" val="6341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5947" y="1945269"/>
            <a:ext cx="985058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reality</a:t>
            </a:r>
            <a:r>
              <a:rPr lang="mr-IN" sz="2400" dirty="0"/>
              <a:t>…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84336" y="3312523"/>
            <a:ext cx="2592255" cy="1310806"/>
            <a:chOff x="416184" y="3941823"/>
            <a:chExt cx="2592255" cy="1310806"/>
          </a:xfrm>
        </p:grpSpPr>
        <p:grpSp>
          <p:nvGrpSpPr>
            <p:cNvPr id="9" name="Group 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55099" y="3223768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469260" y="3223768"/>
            <a:ext cx="2172333" cy="1488317"/>
            <a:chOff x="601255" y="2367553"/>
            <a:chExt cx="2172333" cy="1488317"/>
          </a:xfrm>
        </p:grpSpPr>
        <p:grpSp>
          <p:nvGrpSpPr>
            <p:cNvPr id="25" name="Group 24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/>
          <p:cNvGrpSpPr/>
          <p:nvPr/>
        </p:nvGrpSpPr>
        <p:grpSpPr>
          <a:xfrm>
            <a:off x="9234263" y="3381732"/>
            <a:ext cx="2410049" cy="1211730"/>
            <a:chOff x="698576" y="5320605"/>
            <a:chExt cx="2410049" cy="1211730"/>
          </a:xfrm>
        </p:grpSpPr>
        <p:grpSp>
          <p:nvGrpSpPr>
            <p:cNvPr id="32" name="Group 31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06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0994" y="4862184"/>
            <a:ext cx="1423579" cy="119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7423" y="4859923"/>
            <a:ext cx="1423579" cy="1198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994" y="2436140"/>
            <a:ext cx="1423579" cy="1198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2294" y="2436140"/>
            <a:ext cx="1423579" cy="11981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21792" y="1754048"/>
            <a:ext cx="256071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1) Divide Books Across Individuals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82509" y="4226310"/>
            <a:ext cx="1061545" cy="1857076"/>
            <a:chOff x="6074979" y="1205799"/>
            <a:chExt cx="1870842" cy="3272867"/>
          </a:xfrm>
        </p:grpSpPr>
        <p:sp>
          <p:nvSpPr>
            <p:cNvPr id="31" name="Rounded Rectangle 30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5208" y="1800266"/>
            <a:ext cx="1061545" cy="1857076"/>
            <a:chOff x="6074979" y="1205799"/>
            <a:chExt cx="1870842" cy="3272867"/>
          </a:xfrm>
        </p:grpSpPr>
        <p:sp>
          <p:nvSpPr>
            <p:cNvPr id="38" name="Rounded Rectangle 37"/>
            <p:cNvSpPr/>
            <p:nvPr/>
          </p:nvSpPr>
          <p:spPr>
            <a:xfrm>
              <a:off x="6463862" y="2007476"/>
              <a:ext cx="1093076" cy="15134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463862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099738" y="3285742"/>
              <a:ext cx="457200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074979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673537" y="2007476"/>
              <a:ext cx="272284" cy="11929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14783" y="1205799"/>
              <a:ext cx="981721" cy="98172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13946"/>
              </p:ext>
            </p:extLst>
          </p:nvPr>
        </p:nvGraphicFramePr>
        <p:xfrm>
          <a:off x="5332840" y="2273419"/>
          <a:ext cx="23355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03996"/>
              </p:ext>
            </p:extLst>
          </p:nvPr>
        </p:nvGraphicFramePr>
        <p:xfrm>
          <a:off x="5331969" y="4781487"/>
          <a:ext cx="23355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582510" y="1754048"/>
            <a:ext cx="32415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2) Compute Counts Locally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92510" y="1758414"/>
            <a:ext cx="2468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3) Aggregate Tables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819414"/>
              </p:ext>
            </p:extLst>
          </p:nvPr>
        </p:nvGraphicFramePr>
        <p:xfrm>
          <a:off x="9218056" y="3484630"/>
          <a:ext cx="23355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ross 2"/>
          <p:cNvSpPr/>
          <p:nvPr/>
        </p:nvSpPr>
        <p:spPr>
          <a:xfrm>
            <a:off x="8152050" y="3923367"/>
            <a:ext cx="581465" cy="581465"/>
          </a:xfrm>
          <a:prstGeom prst="plus">
            <a:avLst>
              <a:gd name="adj" fmla="val 37653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Reduce Abstraction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3086679" y="190452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885767" y="2162580"/>
            <a:ext cx="984921" cy="406080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Record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494944" y="1697580"/>
            <a:ext cx="1270030" cy="1336080"/>
            <a:chOff x="3291710" y="2350080"/>
            <a:chExt cx="1270030" cy="1336080"/>
          </a:xfrm>
        </p:grpSpPr>
        <p:grpSp>
          <p:nvGrpSpPr>
            <p:cNvPr id="78" name="Group 77"/>
            <p:cNvGrpSpPr/>
            <p:nvPr/>
          </p:nvGrpSpPr>
          <p:grpSpPr>
            <a:xfrm>
              <a:off x="3291710" y="2350080"/>
              <a:ext cx="1270030" cy="406080"/>
              <a:chOff x="3291710" y="3032640"/>
              <a:chExt cx="1270030" cy="406080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291710" y="3280080"/>
              <a:ext cx="1270030" cy="406080"/>
              <a:chOff x="3291710" y="3032640"/>
              <a:chExt cx="1270030" cy="40608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733887" y="2970601"/>
              <a:ext cx="385677" cy="95037"/>
              <a:chOff x="3101637" y="4456680"/>
              <a:chExt cx="385677" cy="95037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1642495" y="3839153"/>
            <a:ext cx="4080639" cy="2431435"/>
            <a:chOff x="812123" y="4078080"/>
            <a:chExt cx="4080639" cy="2431435"/>
          </a:xfrm>
        </p:grpSpPr>
        <p:sp>
          <p:nvSpPr>
            <p:cNvPr id="89" name="TextBox 88"/>
            <p:cNvSpPr txBox="1"/>
            <p:nvPr/>
          </p:nvSpPr>
          <p:spPr>
            <a:xfrm>
              <a:off x="812123" y="4078080"/>
              <a:ext cx="4080639" cy="2431435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Map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(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docRecord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for (word in 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docRecord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 </a:t>
              </a: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emit (word,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1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}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}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1984161" y="5475262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Key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609179" y="5475262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</p:grpSp>
      <p:sp>
        <p:nvSpPr>
          <p:cNvPr id="92" name="Right Arrow 91"/>
          <p:cNvSpPr/>
          <p:nvPr/>
        </p:nvSpPr>
        <p:spPr>
          <a:xfrm>
            <a:off x="7799141" y="190452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6445099" y="1697580"/>
            <a:ext cx="1270030" cy="1336080"/>
            <a:chOff x="5125703" y="2092027"/>
            <a:chExt cx="1270030" cy="1336080"/>
          </a:xfrm>
        </p:grpSpPr>
        <p:grpSp>
          <p:nvGrpSpPr>
            <p:cNvPr id="94" name="Group 93"/>
            <p:cNvGrpSpPr/>
            <p:nvPr/>
          </p:nvGrpSpPr>
          <p:grpSpPr>
            <a:xfrm>
              <a:off x="5125703" y="2092027"/>
              <a:ext cx="1270030" cy="1336080"/>
              <a:chOff x="3291710" y="3032640"/>
              <a:chExt cx="1270030" cy="1336080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3291710" y="3032640"/>
                <a:ext cx="560799" cy="133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sp>
          <p:nvSpPr>
            <p:cNvPr id="95" name="Rounded Rectangle 94"/>
            <p:cNvSpPr/>
            <p:nvPr/>
          </p:nvSpPr>
          <p:spPr>
            <a:xfrm>
              <a:off x="5687282" y="30220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834987" y="2712548"/>
              <a:ext cx="385677" cy="95037"/>
              <a:chOff x="3101637" y="4456680"/>
              <a:chExt cx="385677" cy="95037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6445099" y="3865074"/>
            <a:ext cx="4098873" cy="138499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Reduce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(word, counts) {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 emit (word, SUM(counts))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}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177614" y="2162580"/>
            <a:ext cx="1270030" cy="406080"/>
            <a:chOff x="3179236" y="2244427"/>
            <a:chExt cx="1270030" cy="406080"/>
          </a:xfrm>
        </p:grpSpPr>
        <p:sp>
          <p:nvSpPr>
            <p:cNvPr id="104" name="Rounded Rectangle 103"/>
            <p:cNvSpPr/>
            <p:nvPr/>
          </p:nvSpPr>
          <p:spPr>
            <a:xfrm>
              <a:off x="3740815" y="22444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3179236" y="2244427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Key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645" y="3303473"/>
            <a:ext cx="211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Example: </a:t>
            </a:r>
            <a:r>
              <a:rPr lang="en-US" i="1" dirty="0">
                <a:solidFill>
                  <a:prstClr val="black"/>
                </a:solidFill>
                <a:latin typeface="Gill Sans Light"/>
                <a:cs typeface="Gill Sans Light"/>
              </a:rPr>
              <a:t>Word-Count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445099" y="5439375"/>
            <a:ext cx="5007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Deterministic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Gill Sans Light"/>
                <a:cs typeface="Gill Sans Light"/>
              </a:rPr>
              <a:t>Reduce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Commutative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 and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Associative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312514" y="6475784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[Dean &amp; </a:t>
            </a:r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Ghemawat</a:t>
            </a:r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, OSDI’04]</a:t>
            </a:r>
          </a:p>
        </p:txBody>
      </p:sp>
    </p:spTree>
    <p:extLst>
      <p:ext uri="{BB962C8B-B14F-4D97-AF65-F5344CB8AC3E}">
        <p14:creationId xmlns:p14="http://schemas.microsoft.com/office/powerpoint/2010/main" val="8987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92" grpId="0" animBg="1"/>
      <p:bldP spid="102" grpId="0" animBg="1"/>
      <p:bldP spid="106" grpId="0"/>
      <p:bldP spid="10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of Map And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Deterministic </a:t>
            </a:r>
            <a:r>
              <a:rPr lang="en-US" b="1" u="sng" dirty="0"/>
              <a:t>Map</a:t>
            </a:r>
            <a:r>
              <a:rPr lang="en-US" b="1" dirty="0"/>
              <a:t>:</a:t>
            </a:r>
            <a:r>
              <a:rPr lang="en-US" dirty="0"/>
              <a:t> allows for re-execution on failure</a:t>
            </a:r>
          </a:p>
          <a:p>
            <a:pPr lvl="1"/>
            <a:r>
              <a:rPr lang="en-US" dirty="0"/>
              <a:t>If some computation is lost we can always re-compute</a:t>
            </a:r>
          </a:p>
          <a:p>
            <a:pPr lvl="1"/>
            <a:r>
              <a:rPr lang="en-US" dirty="0"/>
              <a:t>Issues with samples?</a:t>
            </a:r>
          </a:p>
          <a:p>
            <a:r>
              <a:rPr lang="en-US" b="1" dirty="0"/>
              <a:t>Commutative </a:t>
            </a:r>
            <a:r>
              <a:rPr lang="en-US" b="1" u="sng" dirty="0"/>
              <a:t>Reduce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allows for re-order of operations</a:t>
            </a:r>
          </a:p>
          <a:p>
            <a:pPr lvl="1"/>
            <a:r>
              <a:rPr lang="en-US" dirty="0"/>
              <a:t>Reduce(A,B) = Reduce(B,A)</a:t>
            </a:r>
          </a:p>
          <a:p>
            <a:pPr lvl="1"/>
            <a:r>
              <a:rPr lang="en-US" dirty="0"/>
              <a:t>Example (addition): A + B = B + A</a:t>
            </a:r>
          </a:p>
          <a:p>
            <a:pPr lvl="1"/>
            <a:r>
              <a:rPr lang="en-US" dirty="0"/>
              <a:t>Is floating point math commutative?</a:t>
            </a:r>
          </a:p>
          <a:p>
            <a:r>
              <a:rPr lang="en-US" b="1" dirty="0"/>
              <a:t>Associative </a:t>
            </a:r>
            <a:r>
              <a:rPr lang="en-US" b="1" u="sng" dirty="0"/>
              <a:t>Reduce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allows for regrouping of operations</a:t>
            </a:r>
          </a:p>
          <a:p>
            <a:pPr lvl="1"/>
            <a:r>
              <a:rPr lang="en-US" dirty="0"/>
              <a:t>Reduce(Reduce(A,B), C) = Reduce(A, Reduce(B,C))</a:t>
            </a:r>
          </a:p>
          <a:p>
            <a:pPr lvl="1"/>
            <a:r>
              <a:rPr lang="en-US" dirty="0"/>
              <a:t>Example (max): max(max(A,B), C) = max(A, max(B,C))</a:t>
            </a:r>
          </a:p>
        </p:txBody>
      </p:sp>
    </p:spTree>
    <p:extLst>
      <p:ext uri="{BB962C8B-B14F-4D97-AF65-F5344CB8AC3E}">
        <p14:creationId xmlns:p14="http://schemas.microsoft.com/office/powerpoint/2010/main" val="54312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89320"/>
            <a:ext cx="8890000" cy="1325563"/>
          </a:xfrm>
        </p:spPr>
        <p:txBody>
          <a:bodyPr/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5271079" y="319850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070167" y="3456560"/>
            <a:ext cx="984921" cy="406080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Record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679344" y="2991560"/>
            <a:ext cx="1270030" cy="1336080"/>
            <a:chOff x="3291710" y="2350080"/>
            <a:chExt cx="1270030" cy="1336080"/>
          </a:xfrm>
        </p:grpSpPr>
        <p:grpSp>
          <p:nvGrpSpPr>
            <p:cNvPr id="42" name="Group 41"/>
            <p:cNvGrpSpPr/>
            <p:nvPr/>
          </p:nvGrpSpPr>
          <p:grpSpPr>
            <a:xfrm>
              <a:off x="3291710" y="2350080"/>
              <a:ext cx="1270030" cy="406080"/>
              <a:chOff x="3291710" y="3032640"/>
              <a:chExt cx="1270030" cy="40608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291710" y="3280080"/>
              <a:ext cx="1270030" cy="406080"/>
              <a:chOff x="3291710" y="3032640"/>
              <a:chExt cx="1270030" cy="40608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733887" y="2970601"/>
              <a:ext cx="385677" cy="95037"/>
              <a:chOff x="3101637" y="4456680"/>
              <a:chExt cx="385677" cy="9503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816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89320"/>
            <a:ext cx="8890000" cy="1325563"/>
          </a:xfrm>
        </p:spPr>
        <p:txBody>
          <a:bodyPr/>
          <a:lstStyle/>
          <a:p>
            <a:pPr algn="r"/>
            <a:r>
              <a:rPr lang="en-US" dirty="0"/>
              <a:t>Executing Map Reduce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7612" y="1838785"/>
            <a:ext cx="1347612" cy="1538582"/>
            <a:chOff x="4108266" y="4360613"/>
            <a:chExt cx="1799730" cy="2054769"/>
          </a:xfrm>
        </p:grpSpPr>
        <p:sp>
          <p:nvSpPr>
            <p:cNvPr id="5" name="Rectangle 4"/>
            <p:cNvSpPr/>
            <p:nvPr/>
          </p:nvSpPr>
          <p:spPr>
            <a:xfrm>
              <a:off x="4108266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2</a:t>
              </a:r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4272226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143901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4269996" y="5617990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7612" y="5169510"/>
            <a:ext cx="1347612" cy="1538582"/>
            <a:chOff x="8491829" y="4360613"/>
            <a:chExt cx="1799730" cy="2054769"/>
          </a:xfrm>
        </p:grpSpPr>
        <p:sp>
          <p:nvSpPr>
            <p:cNvPr id="7" name="Rectangle 6"/>
            <p:cNvSpPr/>
            <p:nvPr/>
          </p:nvSpPr>
          <p:spPr>
            <a:xfrm>
              <a:off x="8491829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4</a:t>
              </a:r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8665852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9500075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7" name="Folded Corner 16"/>
            <p:cNvSpPr>
              <a:spLocks noChangeAspect="1"/>
            </p:cNvSpPr>
            <p:nvPr/>
          </p:nvSpPr>
          <p:spPr>
            <a:xfrm>
              <a:off x="8664630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7612" y="3504148"/>
            <a:ext cx="1347612" cy="1538582"/>
            <a:chOff x="6300047" y="4360613"/>
            <a:chExt cx="1799730" cy="2054769"/>
          </a:xfrm>
        </p:grpSpPr>
        <p:sp>
          <p:nvSpPr>
            <p:cNvPr id="6" name="Rectangle 5"/>
            <p:cNvSpPr/>
            <p:nvPr/>
          </p:nvSpPr>
          <p:spPr>
            <a:xfrm>
              <a:off x="6300047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3</a:t>
              </a:r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645814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280482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8" name="Folded Corner 17"/>
            <p:cNvSpPr>
              <a:spLocks noChangeAspect="1"/>
            </p:cNvSpPr>
            <p:nvPr/>
          </p:nvSpPr>
          <p:spPr>
            <a:xfrm>
              <a:off x="6455697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7612" y="173422"/>
            <a:ext cx="1347612" cy="1538582"/>
            <a:chOff x="1916485" y="4360613"/>
            <a:chExt cx="1799730" cy="2054769"/>
          </a:xfrm>
        </p:grpSpPr>
        <p:sp>
          <p:nvSpPr>
            <p:cNvPr id="4" name="Rectangle 3"/>
            <p:cNvSpPr/>
            <p:nvPr/>
          </p:nvSpPr>
          <p:spPr>
            <a:xfrm>
              <a:off x="1916485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Machine1</a:t>
              </a: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209396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932721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9" name="Folded Corner 18"/>
            <p:cNvSpPr>
              <a:spLocks noChangeAspect="1"/>
            </p:cNvSpPr>
            <p:nvPr/>
          </p:nvSpPr>
          <p:spPr>
            <a:xfrm>
              <a:off x="2093960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5271079" y="319850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5277165" y="3198507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5271079" y="319850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5271079" y="319850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1733" y="3410744"/>
            <a:ext cx="45368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Distributing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8282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89320"/>
            <a:ext cx="8890000" cy="1325563"/>
          </a:xfrm>
        </p:spPr>
        <p:txBody>
          <a:bodyPr/>
          <a:lstStyle/>
          <a:p>
            <a:pPr algn="r"/>
            <a:r>
              <a:rPr lang="en-US" dirty="0"/>
              <a:t>Executing Map Reduce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7612" y="1838785"/>
            <a:ext cx="1347612" cy="1538582"/>
            <a:chOff x="4108266" y="4360613"/>
            <a:chExt cx="1799730" cy="2054769"/>
          </a:xfrm>
        </p:grpSpPr>
        <p:sp>
          <p:nvSpPr>
            <p:cNvPr id="5" name="Rectangle 4"/>
            <p:cNvSpPr/>
            <p:nvPr/>
          </p:nvSpPr>
          <p:spPr>
            <a:xfrm>
              <a:off x="4108266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2</a:t>
              </a:r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4272226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143901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4269996" y="5617990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7612" y="5169510"/>
            <a:ext cx="1347612" cy="1538582"/>
            <a:chOff x="8491829" y="4360613"/>
            <a:chExt cx="1799730" cy="2054769"/>
          </a:xfrm>
        </p:grpSpPr>
        <p:sp>
          <p:nvSpPr>
            <p:cNvPr id="7" name="Rectangle 6"/>
            <p:cNvSpPr/>
            <p:nvPr/>
          </p:nvSpPr>
          <p:spPr>
            <a:xfrm>
              <a:off x="8491829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4</a:t>
              </a:r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8665852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9500075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7" name="Folded Corner 16"/>
            <p:cNvSpPr>
              <a:spLocks noChangeAspect="1"/>
            </p:cNvSpPr>
            <p:nvPr/>
          </p:nvSpPr>
          <p:spPr>
            <a:xfrm>
              <a:off x="8664630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7612" y="3504148"/>
            <a:ext cx="1347612" cy="1538582"/>
            <a:chOff x="6300047" y="4360613"/>
            <a:chExt cx="1799730" cy="2054769"/>
          </a:xfrm>
        </p:grpSpPr>
        <p:sp>
          <p:nvSpPr>
            <p:cNvPr id="6" name="Rectangle 5"/>
            <p:cNvSpPr/>
            <p:nvPr/>
          </p:nvSpPr>
          <p:spPr>
            <a:xfrm>
              <a:off x="6300047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 3</a:t>
              </a:r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645814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280482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8" name="Folded Corner 17"/>
            <p:cNvSpPr>
              <a:spLocks noChangeAspect="1"/>
            </p:cNvSpPr>
            <p:nvPr/>
          </p:nvSpPr>
          <p:spPr>
            <a:xfrm>
              <a:off x="6455697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7612" y="173422"/>
            <a:ext cx="1347612" cy="1538582"/>
            <a:chOff x="1916485" y="4360613"/>
            <a:chExt cx="1799730" cy="2054769"/>
          </a:xfrm>
        </p:grpSpPr>
        <p:sp>
          <p:nvSpPr>
            <p:cNvPr id="4" name="Rectangle 3"/>
            <p:cNvSpPr/>
            <p:nvPr/>
          </p:nvSpPr>
          <p:spPr>
            <a:xfrm>
              <a:off x="1916485" y="4360613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Machine1</a:t>
              </a: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2093960" y="4820303"/>
              <a:ext cx="640080" cy="64008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932721" y="4820303"/>
              <a:ext cx="640080" cy="6400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9" name="Folded Corner 18"/>
            <p:cNvSpPr>
              <a:spLocks noChangeAspect="1"/>
            </p:cNvSpPr>
            <p:nvPr/>
          </p:nvSpPr>
          <p:spPr>
            <a:xfrm>
              <a:off x="2093960" y="5617990"/>
              <a:ext cx="642523" cy="640080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1733" y="3410744"/>
            <a:ext cx="45368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Distributing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35589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700" y="389909"/>
            <a:ext cx="3251200" cy="19293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612" y="1838785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80383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333081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78713" y="2780291"/>
            <a:ext cx="479283" cy="47928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612" y="5169510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7918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312572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7" name="Folded Corner 16"/>
          <p:cNvSpPr>
            <a:spLocks noChangeAspect="1"/>
          </p:cNvSpPr>
          <p:nvPr/>
        </p:nvSpPr>
        <p:spPr>
          <a:xfrm>
            <a:off x="687003" y="6111016"/>
            <a:ext cx="481112" cy="47928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612" y="3504148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75990" y="3848357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291748" y="3848357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8" name="Folded Corner 17"/>
          <p:cNvSpPr>
            <a:spLocks noChangeAspect="1"/>
          </p:cNvSpPr>
          <p:nvPr/>
        </p:nvSpPr>
        <p:spPr>
          <a:xfrm>
            <a:off x="674160" y="4445654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612" y="173422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90503" y="517631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318555" y="517631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9" name="Folded Corner 18"/>
          <p:cNvSpPr>
            <a:spLocks noChangeAspect="1"/>
          </p:cNvSpPr>
          <p:nvPr/>
        </p:nvSpPr>
        <p:spPr>
          <a:xfrm>
            <a:off x="690503" y="1114928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74017" y="3202899"/>
            <a:ext cx="327658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The map function applied to a local part of the big file.</a:t>
            </a:r>
          </a:p>
          <a:p>
            <a:endParaRPr lang="en-US" sz="2400" dirty="0"/>
          </a:p>
          <a:p>
            <a:r>
              <a:rPr lang="en-US" sz="2400" b="1" dirty="0"/>
              <a:t>Run in Parallel.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571527" y="260112"/>
            <a:ext cx="1855055" cy="362316"/>
            <a:chOff x="3291710" y="3032640"/>
            <a:chExt cx="959539" cy="406080"/>
          </a:xfrm>
        </p:grpSpPr>
        <p:sp>
          <p:nvSpPr>
            <p:cNvPr id="37" name="Rounded Rectangle 36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apple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71527" y="752612"/>
            <a:ext cx="1855055" cy="362316"/>
            <a:chOff x="3291710" y="3032640"/>
            <a:chExt cx="959539" cy="406080"/>
          </a:xfrm>
        </p:grpSpPr>
        <p:sp>
          <p:nvSpPr>
            <p:cNvPr id="44" name="Rounded Rectangle 43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cat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71527" y="1220540"/>
            <a:ext cx="1855055" cy="362316"/>
            <a:chOff x="3291710" y="3032640"/>
            <a:chExt cx="959539" cy="406080"/>
          </a:xfrm>
        </p:grpSpPr>
        <p:sp>
          <p:nvSpPr>
            <p:cNvPr id="47" name="Rounded Rectangle 46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2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white"/>
                  </a:solidFill>
                  <a:latin typeface="Gill Sans Light"/>
                  <a:ea typeface=""/>
                  <a:cs typeface="Gill Sans Light"/>
                </a:rPr>
                <a:t>the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592201" y="1980977"/>
            <a:ext cx="1855055" cy="362316"/>
            <a:chOff x="3291710" y="3032640"/>
            <a:chExt cx="959539" cy="406080"/>
          </a:xfrm>
        </p:grpSpPr>
        <p:sp>
          <p:nvSpPr>
            <p:cNvPr id="50" name="Rounded Rectangle 49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big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592201" y="2473477"/>
            <a:ext cx="1855055" cy="362316"/>
            <a:chOff x="3291710" y="3032640"/>
            <a:chExt cx="959539" cy="406080"/>
          </a:xfrm>
        </p:grpSpPr>
        <p:sp>
          <p:nvSpPr>
            <p:cNvPr id="53" name="Rounded Rectangle 52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3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cat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592201" y="2941405"/>
            <a:ext cx="1855055" cy="362316"/>
            <a:chOff x="3291710" y="3032640"/>
            <a:chExt cx="959539" cy="406080"/>
          </a:xfrm>
        </p:grpSpPr>
        <p:sp>
          <p:nvSpPr>
            <p:cNvPr id="56" name="Rounded Rectangle 55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white"/>
                  </a:solidFill>
                  <a:latin typeface="Gill Sans Light"/>
                  <a:ea typeface=""/>
                  <a:cs typeface="Gill Sans Light"/>
                </a:rPr>
                <a:t>the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592201" y="3941260"/>
            <a:ext cx="1855055" cy="362316"/>
            <a:chOff x="3291710" y="3032640"/>
            <a:chExt cx="959539" cy="406080"/>
          </a:xfrm>
        </p:grpSpPr>
        <p:sp>
          <p:nvSpPr>
            <p:cNvPr id="59" name="Rounded Rectangle 58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white"/>
                  </a:solidFill>
                  <a:latin typeface="Gill Sans Light"/>
                  <a:ea typeface=""/>
                  <a:cs typeface="Gill Sans Light"/>
                </a:rPr>
                <a:t>cat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592201" y="4433760"/>
            <a:ext cx="1855055" cy="362316"/>
            <a:chOff x="3291710" y="3032640"/>
            <a:chExt cx="959539" cy="406080"/>
          </a:xfrm>
        </p:grpSpPr>
        <p:sp>
          <p:nvSpPr>
            <p:cNvPr id="62" name="Rounded Rectangle 61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571527" y="5622166"/>
            <a:ext cx="1855055" cy="362316"/>
            <a:chOff x="3291710" y="3032640"/>
            <a:chExt cx="959539" cy="406080"/>
          </a:xfrm>
        </p:grpSpPr>
        <p:sp>
          <p:nvSpPr>
            <p:cNvPr id="68" name="Rounded Rectangle 67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white"/>
                  </a:solidFill>
                  <a:latin typeface="Gill Sans Light"/>
                  <a:ea typeface=""/>
                  <a:cs typeface="Gill Sans Light"/>
                </a:rPr>
                <a:t>big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571527" y="6114666"/>
            <a:ext cx="1855055" cy="362316"/>
            <a:chOff x="3291710" y="3032640"/>
            <a:chExt cx="959539" cy="406080"/>
          </a:xfrm>
        </p:grpSpPr>
        <p:sp>
          <p:nvSpPr>
            <p:cNvPr id="71" name="Rounded Rectangle 70"/>
            <p:cNvSpPr/>
            <p:nvPr/>
          </p:nvSpPr>
          <p:spPr>
            <a:xfrm>
              <a:off x="3853289" y="3032640"/>
              <a:ext cx="397960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291710" y="3032640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2010" y="6350657"/>
            <a:ext cx="57919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Output is cached for fast recovery on </a:t>
            </a:r>
            <a:r>
              <a:rPr lang="en-US"/>
              <a:t>node failure</a:t>
            </a:r>
          </a:p>
        </p:txBody>
      </p:sp>
    </p:spTree>
    <p:extLst>
      <p:ext uri="{BB962C8B-B14F-4D97-AF65-F5344CB8AC3E}">
        <p14:creationId xmlns:p14="http://schemas.microsoft.com/office/powerpoint/2010/main" val="108907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725653" y="3259574"/>
            <a:ext cx="4584031" cy="19099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700" y="389909"/>
            <a:ext cx="3251200" cy="19293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612" y="1838785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80383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333081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78713" y="2780291"/>
            <a:ext cx="479283" cy="47928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612" y="5169510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7918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312572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7" name="Folded Corner 16"/>
          <p:cNvSpPr>
            <a:spLocks noChangeAspect="1"/>
          </p:cNvSpPr>
          <p:nvPr/>
        </p:nvSpPr>
        <p:spPr>
          <a:xfrm>
            <a:off x="687003" y="6111016"/>
            <a:ext cx="481112" cy="47928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612" y="3504148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75990" y="3848357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291748" y="3848357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8" name="Folded Corner 17"/>
          <p:cNvSpPr>
            <a:spLocks noChangeAspect="1"/>
          </p:cNvSpPr>
          <p:nvPr/>
        </p:nvSpPr>
        <p:spPr>
          <a:xfrm>
            <a:off x="674160" y="4445654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612" y="173422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90503" y="517631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318555" y="517631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9" name="Folded Corner 18"/>
          <p:cNvSpPr>
            <a:spLocks noChangeAspect="1"/>
          </p:cNvSpPr>
          <p:nvPr/>
        </p:nvSpPr>
        <p:spPr>
          <a:xfrm>
            <a:off x="690503" y="1114928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657215" y="260112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571527" y="260112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apple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657215" y="752612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571527" y="752612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cat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657215" y="122054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571527" y="1220540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the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677889" y="1980977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592201" y="1980977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big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677889" y="2473477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3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3592201" y="2473477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cat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677889" y="294140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592201" y="2941405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the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677889" y="394126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592201" y="3941260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cat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677889" y="443376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592201" y="4433760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dog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657215" y="5622166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571527" y="5622166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big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657215" y="6114666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3571527" y="6114666"/>
            <a:ext cx="1084180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dog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8376657" y="371946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7022615" y="3512520"/>
            <a:ext cx="1270030" cy="1336080"/>
            <a:chOff x="5125703" y="2092027"/>
            <a:chExt cx="1270030" cy="1336080"/>
          </a:xfrm>
        </p:grpSpPr>
        <p:grpSp>
          <p:nvGrpSpPr>
            <p:cNvPr id="66" name="Group 65"/>
            <p:cNvGrpSpPr/>
            <p:nvPr/>
          </p:nvGrpSpPr>
          <p:grpSpPr>
            <a:xfrm>
              <a:off x="5125703" y="2092027"/>
              <a:ext cx="1270030" cy="1336080"/>
              <a:chOff x="3291710" y="3032640"/>
              <a:chExt cx="1270030" cy="1336080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3291710" y="3032640"/>
                <a:ext cx="560799" cy="133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sp>
          <p:nvSpPr>
            <p:cNvPr id="73" name="Rounded Rectangle 72"/>
            <p:cNvSpPr/>
            <p:nvPr/>
          </p:nvSpPr>
          <p:spPr>
            <a:xfrm>
              <a:off x="5687282" y="30220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834987" y="2712548"/>
              <a:ext cx="385677" cy="95037"/>
              <a:chOff x="3101637" y="4456680"/>
              <a:chExt cx="385677" cy="95037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9755130" y="3977520"/>
            <a:ext cx="1270030" cy="406080"/>
            <a:chOff x="3179236" y="2244427"/>
            <a:chExt cx="1270030" cy="406080"/>
          </a:xfrm>
        </p:grpSpPr>
        <p:sp>
          <p:nvSpPr>
            <p:cNvPr id="81" name="Rounded Rectangle 80"/>
            <p:cNvSpPr/>
            <p:nvPr/>
          </p:nvSpPr>
          <p:spPr>
            <a:xfrm>
              <a:off x="3740815" y="22444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3179236" y="2244427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Key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725653" y="5693430"/>
            <a:ext cx="447911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Reduce function can be run on many </a:t>
            </a:r>
            <a:br>
              <a:rPr lang="en-US" dirty="0"/>
            </a:br>
            <a:r>
              <a:rPr lang="en-US" dirty="0"/>
              <a:t>machines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8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785" y="-2084084"/>
            <a:ext cx="3251200" cy="19293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612" y="1838785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80383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333081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78713" y="2780291"/>
            <a:ext cx="479283" cy="47928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612" y="5169510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7918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312572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7" name="Folded Corner 16"/>
          <p:cNvSpPr>
            <a:spLocks noChangeAspect="1"/>
          </p:cNvSpPr>
          <p:nvPr/>
        </p:nvSpPr>
        <p:spPr>
          <a:xfrm>
            <a:off x="687003" y="6111016"/>
            <a:ext cx="481112" cy="47928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612" y="3504148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75990" y="3848357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291748" y="3848357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8" name="Folded Corner 17"/>
          <p:cNvSpPr>
            <a:spLocks noChangeAspect="1"/>
          </p:cNvSpPr>
          <p:nvPr/>
        </p:nvSpPr>
        <p:spPr>
          <a:xfrm>
            <a:off x="674160" y="4445654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612" y="173422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90503" y="517631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318555" y="517631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9" name="Folded Corner 18"/>
          <p:cNvSpPr>
            <a:spLocks noChangeAspect="1"/>
          </p:cNvSpPr>
          <p:nvPr/>
        </p:nvSpPr>
        <p:spPr>
          <a:xfrm>
            <a:off x="690503" y="1114928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349981" y="4237183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8615662" y="4317276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002472" y="4626303"/>
            <a:ext cx="1672572" cy="363515"/>
            <a:chOff x="10002472" y="4626303"/>
            <a:chExt cx="1672572" cy="363515"/>
          </a:xfrm>
        </p:grpSpPr>
        <p:sp>
          <p:nvSpPr>
            <p:cNvPr id="107" name="Rounded Rectangle 106"/>
            <p:cNvSpPr/>
            <p:nvPr/>
          </p:nvSpPr>
          <p:spPr>
            <a:xfrm>
              <a:off x="10980796" y="4626303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0002472" y="4627502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big</a:t>
              </a:r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7665800" y="437983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565353" y="4379834"/>
            <a:ext cx="1084180" cy="78836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big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7670429" y="4762209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64870" y="194396"/>
            <a:ext cx="5466347" cy="1084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643981" y="564121"/>
            <a:ext cx="694248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65657" y="565320"/>
            <a:ext cx="978324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apple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8512065" y="284992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009367" y="594246"/>
            <a:ext cx="1672572" cy="363515"/>
            <a:chOff x="10009367" y="594246"/>
            <a:chExt cx="1672572" cy="363515"/>
          </a:xfrm>
        </p:grpSpPr>
        <p:sp>
          <p:nvSpPr>
            <p:cNvPr id="83" name="Rounded Rectangle 82"/>
            <p:cNvSpPr/>
            <p:nvPr/>
          </p:nvSpPr>
          <p:spPr>
            <a:xfrm>
              <a:off x="10987691" y="594246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0009367" y="595445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apple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364869" y="1405164"/>
            <a:ext cx="5466347" cy="11293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637289" y="158050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551601" y="1544407"/>
            <a:ext cx="1084180" cy="83864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the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635781" y="197755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8541705" y="1496959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009366" y="1805014"/>
            <a:ext cx="1672572" cy="363515"/>
            <a:chOff x="10009366" y="1805014"/>
            <a:chExt cx="1672572" cy="363515"/>
          </a:xfrm>
        </p:grpSpPr>
        <p:sp>
          <p:nvSpPr>
            <p:cNvPr id="90" name="Rounded Rectangle 89"/>
            <p:cNvSpPr/>
            <p:nvPr/>
          </p:nvSpPr>
          <p:spPr>
            <a:xfrm>
              <a:off x="10987690" y="1805014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3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10009366" y="1806213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the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6349981" y="2660795"/>
            <a:ext cx="5466347" cy="14501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651041" y="316598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3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635781" y="355500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8615662" y="2920465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651041" y="2787148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565353" y="2787147"/>
            <a:ext cx="1084180" cy="1142205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cat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002472" y="3229492"/>
            <a:ext cx="1672572" cy="363515"/>
            <a:chOff x="10002472" y="3229492"/>
            <a:chExt cx="1672572" cy="363515"/>
          </a:xfrm>
        </p:grpSpPr>
        <p:sp>
          <p:nvSpPr>
            <p:cNvPr id="99" name="Rounded Rectangle 98"/>
            <p:cNvSpPr/>
            <p:nvPr/>
          </p:nvSpPr>
          <p:spPr>
            <a:xfrm>
              <a:off x="10980796" y="3229492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0002472" y="3230691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cat</a:t>
              </a:r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6349980" y="5509785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8615661" y="558987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0002471" y="5898905"/>
            <a:ext cx="1672572" cy="363515"/>
            <a:chOff x="10002471" y="5898905"/>
            <a:chExt cx="1672572" cy="363515"/>
          </a:xfrm>
        </p:grpSpPr>
        <p:sp>
          <p:nvSpPr>
            <p:cNvPr id="112" name="Rounded Rectangle 111"/>
            <p:cNvSpPr/>
            <p:nvPr/>
          </p:nvSpPr>
          <p:spPr>
            <a:xfrm>
              <a:off x="10980795" y="5898905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0002471" y="5900104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dog</a:t>
              </a: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7643981" y="566242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635781" y="603481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540119" y="5662423"/>
            <a:ext cx="1084180" cy="734704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dog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89009" y="3211760"/>
            <a:ext cx="295144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/>
              <a:t>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97161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785" y="-2084084"/>
            <a:ext cx="3251200" cy="19293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612" y="1838785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80383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333081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78713" y="2780291"/>
            <a:ext cx="479283" cy="47928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612" y="5169510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7918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312572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7" name="Folded Corner 16"/>
          <p:cNvSpPr>
            <a:spLocks noChangeAspect="1"/>
          </p:cNvSpPr>
          <p:nvPr/>
        </p:nvSpPr>
        <p:spPr>
          <a:xfrm>
            <a:off x="687003" y="6111016"/>
            <a:ext cx="481112" cy="47928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612" y="3504148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75990" y="3848357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291748" y="3848357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8" name="Folded Corner 17"/>
          <p:cNvSpPr>
            <a:spLocks noChangeAspect="1"/>
          </p:cNvSpPr>
          <p:nvPr/>
        </p:nvSpPr>
        <p:spPr>
          <a:xfrm>
            <a:off x="674160" y="4445654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612" y="173422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90503" y="517631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318555" y="517631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9" name="Folded Corner 18"/>
          <p:cNvSpPr>
            <a:spLocks noChangeAspect="1"/>
          </p:cNvSpPr>
          <p:nvPr/>
        </p:nvSpPr>
        <p:spPr>
          <a:xfrm>
            <a:off x="690503" y="1114928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395036" y="4237183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5660717" y="4317276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710855" y="437983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610408" y="4379834"/>
            <a:ext cx="1084180" cy="78836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big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715484" y="4762209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09925" y="194396"/>
            <a:ext cx="5466347" cy="1084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689036" y="564121"/>
            <a:ext cx="694248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710712" y="565320"/>
            <a:ext cx="978324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apple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5557120" y="284992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409924" y="1405164"/>
            <a:ext cx="5466347" cy="11293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682344" y="158050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596656" y="1544407"/>
            <a:ext cx="1084180" cy="83864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the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680836" y="197755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5586760" y="1496959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395036" y="2660795"/>
            <a:ext cx="5466347" cy="14501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696096" y="316598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3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680836" y="355500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5660717" y="2920465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696096" y="2787148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610408" y="2787147"/>
            <a:ext cx="1084180" cy="1142205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cat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395035" y="5509785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5660716" y="558987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4689036" y="566242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680836" y="603481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585174" y="5662423"/>
            <a:ext cx="1084180" cy="734704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dog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793959" y="3673222"/>
            <a:ext cx="1672572" cy="363515"/>
            <a:chOff x="10002472" y="4626303"/>
            <a:chExt cx="1672572" cy="363515"/>
          </a:xfrm>
        </p:grpSpPr>
        <p:sp>
          <p:nvSpPr>
            <p:cNvPr id="107" name="Rounded Rectangle 106"/>
            <p:cNvSpPr/>
            <p:nvPr/>
          </p:nvSpPr>
          <p:spPr>
            <a:xfrm>
              <a:off x="10980796" y="4626303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0002472" y="4627502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big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93959" y="2349203"/>
            <a:ext cx="1672572" cy="363515"/>
            <a:chOff x="10009367" y="594246"/>
            <a:chExt cx="1672572" cy="363515"/>
          </a:xfrm>
        </p:grpSpPr>
        <p:sp>
          <p:nvSpPr>
            <p:cNvPr id="83" name="Rounded Rectangle 82"/>
            <p:cNvSpPr/>
            <p:nvPr/>
          </p:nvSpPr>
          <p:spPr>
            <a:xfrm>
              <a:off x="10987691" y="594246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0009367" y="595445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apple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793959" y="2793137"/>
            <a:ext cx="1672572" cy="363515"/>
            <a:chOff x="10009366" y="1805014"/>
            <a:chExt cx="1672572" cy="363515"/>
          </a:xfrm>
        </p:grpSpPr>
        <p:sp>
          <p:nvSpPr>
            <p:cNvPr id="90" name="Rounded Rectangle 89"/>
            <p:cNvSpPr/>
            <p:nvPr/>
          </p:nvSpPr>
          <p:spPr>
            <a:xfrm>
              <a:off x="10987690" y="1805014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3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10009366" y="1806213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the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793959" y="3228472"/>
            <a:ext cx="1672572" cy="363515"/>
            <a:chOff x="10002472" y="3229492"/>
            <a:chExt cx="1672572" cy="363515"/>
          </a:xfrm>
        </p:grpSpPr>
        <p:sp>
          <p:nvSpPr>
            <p:cNvPr id="99" name="Rounded Rectangle 98"/>
            <p:cNvSpPr/>
            <p:nvPr/>
          </p:nvSpPr>
          <p:spPr>
            <a:xfrm>
              <a:off x="10980796" y="3229492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0002472" y="3230691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cat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93959" y="4094622"/>
            <a:ext cx="1672572" cy="363515"/>
            <a:chOff x="10002471" y="5898905"/>
            <a:chExt cx="1672572" cy="363515"/>
          </a:xfrm>
        </p:grpSpPr>
        <p:sp>
          <p:nvSpPr>
            <p:cNvPr id="112" name="Rounded Rectangle 111"/>
            <p:cNvSpPr/>
            <p:nvPr/>
          </p:nvSpPr>
          <p:spPr>
            <a:xfrm>
              <a:off x="10980795" y="5898905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0002471" y="5900104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840931" y="1956832"/>
            <a:ext cx="14013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28135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7036" y="3731960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842343" y="286249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2009105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969268" y="5277304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3846752" y="61333"/>
            <a:ext cx="7722396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Operational Data Stores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idx="1"/>
          </p:nvPr>
        </p:nvSpPr>
        <p:spPr>
          <a:xfrm>
            <a:off x="4017015" y="1289607"/>
            <a:ext cx="7120675" cy="42576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Capture </a:t>
            </a:r>
            <a:r>
              <a:rPr lang="en-US" b="1" dirty="0"/>
              <a:t>the now</a:t>
            </a:r>
          </a:p>
          <a:p>
            <a:r>
              <a:rPr lang="en-US" dirty="0"/>
              <a:t>Many different databases across an organization</a:t>
            </a:r>
          </a:p>
          <a:p>
            <a:r>
              <a:rPr lang="en-US" dirty="0"/>
              <a:t>Mission critical</a:t>
            </a:r>
            <a:r>
              <a:rPr lang="is-IS" dirty="0"/>
              <a:t>… be careful!</a:t>
            </a:r>
            <a:endParaRPr lang="en-US" dirty="0"/>
          </a:p>
          <a:p>
            <a:pPr lvl="1"/>
            <a:r>
              <a:rPr lang="en-US" dirty="0"/>
              <a:t>Serving live ongoing business operations</a:t>
            </a:r>
          </a:p>
          <a:p>
            <a:pPr lvl="1"/>
            <a:r>
              <a:rPr lang="en-US" dirty="0"/>
              <a:t>Managing inventory</a:t>
            </a:r>
            <a:endParaRPr lang="is-IS" dirty="0"/>
          </a:p>
          <a:p>
            <a:r>
              <a:rPr lang="en-US" dirty="0"/>
              <a:t>Different formats (e.g., currency)</a:t>
            </a:r>
          </a:p>
          <a:p>
            <a:pPr lvl="1"/>
            <a:r>
              <a:rPr lang="en-US" dirty="0"/>
              <a:t>Different schemas (acquisitions ...)</a:t>
            </a:r>
            <a:endParaRPr lang="is-IS" dirty="0"/>
          </a:p>
          <a:p>
            <a:r>
              <a:rPr lang="is-IS" dirty="0"/>
              <a:t>Live systems often don’t maintain history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47000" y="5731480"/>
            <a:ext cx="676095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would like a consolidated, clean, historical snapshot of the data.</a:t>
            </a:r>
          </a:p>
        </p:txBody>
      </p:sp>
      <p:sp>
        <p:nvSpPr>
          <p:cNvPr id="37" name="Title 40"/>
          <p:cNvSpPr txBox="1">
            <a:spLocks/>
          </p:cNvSpPr>
          <p:nvPr/>
        </p:nvSpPr>
        <p:spPr>
          <a:xfrm>
            <a:off x="13210695" y="-49887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10" y="8154017"/>
            <a:ext cx="2140999" cy="2372300"/>
          </a:xfrm>
          <a:prstGeom prst="rect">
            <a:avLst/>
          </a:prstGeom>
        </p:spPr>
      </p:pic>
      <p:sp>
        <p:nvSpPr>
          <p:cNvPr id="39" name="Content Placeholder 6"/>
          <p:cNvSpPr txBox="1">
            <a:spLocks/>
          </p:cNvSpPr>
          <p:nvPr/>
        </p:nvSpPr>
        <p:spPr>
          <a:xfrm>
            <a:off x="14129035" y="1427517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</p:spTree>
    <p:extLst>
      <p:ext uri="{BB962C8B-B14F-4D97-AF65-F5344CB8AC3E}">
        <p14:creationId xmlns:p14="http://schemas.microsoft.com/office/powerpoint/2010/main" val="161997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 bldLvl="2"/>
      <p:bldP spid="4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785" y="-2084084"/>
            <a:ext cx="3251200" cy="19293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Executing Map 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612" y="1838785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80383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333081" y="2182994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78713" y="2780291"/>
            <a:ext cx="479283" cy="479283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612" y="5169510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87918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312572" y="5513719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7" name="Folded Corner 16"/>
          <p:cNvSpPr>
            <a:spLocks noChangeAspect="1"/>
          </p:cNvSpPr>
          <p:nvPr/>
        </p:nvSpPr>
        <p:spPr>
          <a:xfrm>
            <a:off x="687003" y="6111016"/>
            <a:ext cx="481112" cy="479283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612" y="3504148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75990" y="3848357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291748" y="3848357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8" name="Folded Corner 17"/>
          <p:cNvSpPr>
            <a:spLocks noChangeAspect="1"/>
          </p:cNvSpPr>
          <p:nvPr/>
        </p:nvSpPr>
        <p:spPr>
          <a:xfrm>
            <a:off x="674160" y="4445654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612" y="173422"/>
            <a:ext cx="1347612" cy="153858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90503" y="517631"/>
            <a:ext cx="479283" cy="47928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318555" y="517631"/>
            <a:ext cx="479283" cy="4792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9" name="Folded Corner 18"/>
          <p:cNvSpPr>
            <a:spLocks noChangeAspect="1"/>
          </p:cNvSpPr>
          <p:nvPr/>
        </p:nvSpPr>
        <p:spPr>
          <a:xfrm>
            <a:off x="690503" y="1114928"/>
            <a:ext cx="481112" cy="479283"/>
          </a:xfrm>
          <a:prstGeom prst="foldedCorner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053993" y="5542376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041699" y="3871780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041698" y="2201184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53993" y="53058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395036" y="4237183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5660717" y="4317276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710855" y="437983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610408" y="4379834"/>
            <a:ext cx="1084180" cy="78836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big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715484" y="4762209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09925" y="194396"/>
            <a:ext cx="5466347" cy="1084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689036" y="564121"/>
            <a:ext cx="694248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710712" y="565320"/>
            <a:ext cx="978324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apple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5557120" y="284992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409924" y="1405164"/>
            <a:ext cx="5466347" cy="11293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682344" y="158050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596656" y="1544407"/>
            <a:ext cx="1084180" cy="83864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Gill Sans Light"/>
                <a:ea typeface=""/>
                <a:cs typeface="Gill Sans Light"/>
              </a:rPr>
              <a:t>the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680836" y="197755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5586760" y="1496959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395036" y="2660795"/>
            <a:ext cx="5466347" cy="14501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696096" y="3165980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3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680836" y="3555005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5660717" y="2920465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696096" y="2787148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610408" y="2787147"/>
            <a:ext cx="1084180" cy="1142205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cat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395035" y="5509785"/>
            <a:ext cx="5466347" cy="1146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5660716" y="558987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4689036" y="5662423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680836" y="6034811"/>
            <a:ext cx="769367" cy="36231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585174" y="5662423"/>
            <a:ext cx="1084180" cy="734704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dog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793959" y="2068698"/>
            <a:ext cx="1672572" cy="363515"/>
            <a:chOff x="10002472" y="4626303"/>
            <a:chExt cx="1672572" cy="363515"/>
          </a:xfrm>
        </p:grpSpPr>
        <p:sp>
          <p:nvSpPr>
            <p:cNvPr id="107" name="Rounded Rectangle 106"/>
            <p:cNvSpPr/>
            <p:nvPr/>
          </p:nvSpPr>
          <p:spPr>
            <a:xfrm>
              <a:off x="10980796" y="4626303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0002472" y="4627502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big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93959" y="744679"/>
            <a:ext cx="1672572" cy="363515"/>
            <a:chOff x="10009367" y="594246"/>
            <a:chExt cx="1672572" cy="363515"/>
          </a:xfrm>
        </p:grpSpPr>
        <p:sp>
          <p:nvSpPr>
            <p:cNvPr id="83" name="Rounded Rectangle 82"/>
            <p:cNvSpPr/>
            <p:nvPr/>
          </p:nvSpPr>
          <p:spPr>
            <a:xfrm>
              <a:off x="10987691" y="594246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0009367" y="595445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apple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793959" y="1188613"/>
            <a:ext cx="1672572" cy="363515"/>
            <a:chOff x="10009366" y="1805014"/>
            <a:chExt cx="1672572" cy="363515"/>
          </a:xfrm>
        </p:grpSpPr>
        <p:sp>
          <p:nvSpPr>
            <p:cNvPr id="90" name="Rounded Rectangle 89"/>
            <p:cNvSpPr/>
            <p:nvPr/>
          </p:nvSpPr>
          <p:spPr>
            <a:xfrm>
              <a:off x="10987690" y="1805014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charset="0"/>
                  <a:ea typeface="Times" charset="0"/>
                  <a:cs typeface="Times" charset="0"/>
                </a:rPr>
                <a:t>3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10009366" y="1806213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the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793959" y="1623948"/>
            <a:ext cx="1672572" cy="363515"/>
            <a:chOff x="10002472" y="3229492"/>
            <a:chExt cx="1672572" cy="363515"/>
          </a:xfrm>
        </p:grpSpPr>
        <p:sp>
          <p:nvSpPr>
            <p:cNvPr id="99" name="Rounded Rectangle 98"/>
            <p:cNvSpPr/>
            <p:nvPr/>
          </p:nvSpPr>
          <p:spPr>
            <a:xfrm>
              <a:off x="10980796" y="3229492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0002472" y="3230691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cat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93959" y="2490098"/>
            <a:ext cx="1672572" cy="363515"/>
            <a:chOff x="10002471" y="5898905"/>
            <a:chExt cx="1672572" cy="363515"/>
          </a:xfrm>
        </p:grpSpPr>
        <p:sp>
          <p:nvSpPr>
            <p:cNvPr id="112" name="Rounded Rectangle 111"/>
            <p:cNvSpPr/>
            <p:nvPr/>
          </p:nvSpPr>
          <p:spPr>
            <a:xfrm>
              <a:off x="10980795" y="5898905"/>
              <a:ext cx="694248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0002471" y="5900104"/>
              <a:ext cx="978324" cy="36231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840931" y="352308"/>
            <a:ext cx="14013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Output File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22447" y="3377367"/>
            <a:ext cx="316955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If part of the file or any intermediate computation is lost we can simply </a:t>
            </a:r>
            <a:r>
              <a:rPr lang="en-US" b="1" dirty="0" err="1"/>
              <a:t>recompute</a:t>
            </a:r>
            <a:r>
              <a:rPr lang="en-US" b="1" dirty="0"/>
              <a:t> it</a:t>
            </a:r>
            <a:r>
              <a:rPr lang="en-US" dirty="0"/>
              <a:t> without </a:t>
            </a:r>
            <a:r>
              <a:rPr lang="en-US" dirty="0" err="1"/>
              <a:t>recomputing</a:t>
            </a:r>
            <a:r>
              <a:rPr lang="en-US" dirty="0"/>
              <a:t> everything.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7106" y="1597019"/>
            <a:ext cx="2087431" cy="42612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323238" y="2613590"/>
            <a:ext cx="5699208" cy="155962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</a:t>
            </a:r>
            <a:br>
              <a:rPr lang="en-US" dirty="0"/>
            </a:br>
            <a:r>
              <a:rPr lang="en-US" sz="8000" dirty="0"/>
              <a:t>Data @ Scale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9404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51" y="185103"/>
            <a:ext cx="10801350" cy="1325563"/>
          </a:xfrm>
        </p:spPr>
        <p:txBody>
          <a:bodyPr/>
          <a:lstStyle/>
          <a:p>
            <a:r>
              <a:rPr lang="en-US" dirty="0"/>
              <a:t>Interacting With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9439" y="1327836"/>
            <a:ext cx="2000013" cy="2460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972" y="5157774"/>
            <a:ext cx="1599514" cy="1599514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2617161" y="3866799"/>
            <a:ext cx="2893741" cy="467130"/>
            <a:chOff x="1414569" y="4041538"/>
            <a:chExt cx="2893741" cy="467130"/>
          </a:xfrm>
        </p:grpSpPr>
        <p:sp>
          <p:nvSpPr>
            <p:cNvPr id="57" name="Right Arrow 56"/>
            <p:cNvSpPr/>
            <p:nvPr/>
          </p:nvSpPr>
          <p:spPr>
            <a:xfrm rot="19183014">
              <a:off x="1958022" y="4262779"/>
              <a:ext cx="2296523" cy="2458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9206329">
              <a:off x="1414569" y="4041538"/>
              <a:ext cx="2893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Request Data Sample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6541" y="5425527"/>
            <a:ext cx="3148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</a:t>
            </a:r>
          </a:p>
          <a:p>
            <a:r>
              <a:rPr lang="en-US" sz="2400" dirty="0"/>
              <a:t>Locally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9766" y="3083842"/>
            <a:ext cx="4079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for smaller datasets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Faster more natural interaction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Lots of tools!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779246" y="4901915"/>
            <a:ext cx="1567833" cy="603448"/>
            <a:chOff x="5200618" y="2248532"/>
            <a:chExt cx="3768090" cy="1450313"/>
          </a:xfrm>
        </p:grpSpPr>
        <p:sp>
          <p:nvSpPr>
            <p:cNvPr id="48" name="Cloud Callout 47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19272"/>
                <a:gd name="adj2" fmla="val 91048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635654" y="5130401"/>
            <a:ext cx="1654260" cy="1654260"/>
            <a:chOff x="2113004" y="5140410"/>
            <a:chExt cx="1654260" cy="1654260"/>
          </a:xfrm>
        </p:grpSpPr>
        <p:sp>
          <p:nvSpPr>
            <p:cNvPr id="8" name="Circular Arrow 7"/>
            <p:cNvSpPr/>
            <p:nvPr/>
          </p:nvSpPr>
          <p:spPr>
            <a:xfrm rot="10800000">
              <a:off x="2113004" y="5140410"/>
              <a:ext cx="1654260" cy="1654260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24377" y="5645867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Analysis</a:t>
              </a:r>
            </a:p>
            <a:p>
              <a:pPr algn="ctr"/>
              <a:r>
                <a:rPr lang="en-US" dirty="0"/>
                <a:t>Algorithm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61626" y="4264794"/>
            <a:ext cx="2536503" cy="400110"/>
            <a:chOff x="2115809" y="4457462"/>
            <a:chExt cx="2536503" cy="400110"/>
          </a:xfrm>
        </p:grpSpPr>
        <p:sp>
          <p:nvSpPr>
            <p:cNvPr id="58" name="Right Arrow 57"/>
            <p:cNvSpPr/>
            <p:nvPr/>
          </p:nvSpPr>
          <p:spPr>
            <a:xfrm rot="8383014">
              <a:off x="2115809" y="4492254"/>
              <a:ext cx="229652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 rot="19101951">
              <a:off x="2515188" y="4457462"/>
              <a:ext cx="2137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Sample of Data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344" y="2761982"/>
            <a:ext cx="432995" cy="4797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510636" y="3335448"/>
            <a:ext cx="5954499" cy="3331933"/>
            <a:chOff x="3923096" y="3407991"/>
            <a:chExt cx="5954499" cy="333193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4552" y="5140410"/>
              <a:ext cx="1599514" cy="1599514"/>
            </a:xfrm>
            <a:prstGeom prst="rect">
              <a:avLst/>
            </a:prstGeom>
          </p:spPr>
        </p:pic>
        <p:sp>
          <p:nvSpPr>
            <p:cNvPr id="3" name="Left Arrow 2"/>
            <p:cNvSpPr/>
            <p:nvPr/>
          </p:nvSpPr>
          <p:spPr>
            <a:xfrm rot="2480189">
              <a:off x="3923096" y="4106686"/>
              <a:ext cx="3038073" cy="126014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21639" y="3407991"/>
              <a:ext cx="42559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 we send the</a:t>
              </a:r>
              <a:br>
                <a:rPr lang="en-US" sz="2800" dirty="0"/>
              </a:br>
              <a:r>
                <a:rPr lang="en-US" sz="2800" dirty="0"/>
                <a:t>   computation to         </a:t>
              </a:r>
              <a:br>
                <a:rPr lang="en-US" sz="2800" dirty="0"/>
              </a:br>
              <a:r>
                <a:rPr lang="en-US" sz="2800" dirty="0"/>
                <a:t>       the data?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600230" y="4763968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3703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-0.30612 0.439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219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4" y="190279"/>
            <a:ext cx="9800225" cy="103745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Statistical Query Pattern</a:t>
            </a:r>
            <a:br>
              <a:rPr lang="en-US" dirty="0"/>
            </a:br>
            <a:r>
              <a:rPr lang="en-US" dirty="0"/>
              <a:t>Common Machine Learning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92" y="1427311"/>
            <a:ext cx="9389902" cy="1925957"/>
          </a:xfrm>
        </p:spPr>
        <p:txBody>
          <a:bodyPr>
            <a:normAutofit/>
          </a:bodyPr>
          <a:lstStyle/>
          <a:p>
            <a:r>
              <a:rPr lang="en-US" dirty="0"/>
              <a:t>Computing aggregates of user defined functions</a:t>
            </a:r>
          </a:p>
          <a:p>
            <a:r>
              <a:rPr lang="en-US" dirty="0"/>
              <a:t>Data-Parallel computation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723" y="3645202"/>
            <a:ext cx="1419720" cy="157309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688478" y="2971090"/>
            <a:ext cx="2794303" cy="2794303"/>
            <a:chOff x="829875" y="3296877"/>
            <a:chExt cx="2958353" cy="2958353"/>
          </a:xfrm>
        </p:grpSpPr>
        <p:sp>
          <p:nvSpPr>
            <p:cNvPr id="17" name="Circular Arrow 16"/>
            <p:cNvSpPr/>
            <p:nvPr/>
          </p:nvSpPr>
          <p:spPr>
            <a:xfrm rot="10800000">
              <a:off x="829875" y="3296877"/>
              <a:ext cx="2958353" cy="2958353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7184" y="4423796"/>
              <a:ext cx="2216770" cy="619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Algorithm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46834" y="3393123"/>
            <a:ext cx="2309382" cy="727459"/>
            <a:chOff x="3371851" y="3314309"/>
            <a:chExt cx="2444963" cy="770167"/>
          </a:xfrm>
        </p:grpSpPr>
        <p:sp>
          <p:nvSpPr>
            <p:cNvPr id="22" name="Right Arrow 21"/>
            <p:cNvSpPr/>
            <p:nvPr/>
          </p:nvSpPr>
          <p:spPr>
            <a:xfrm>
              <a:off x="3371851" y="3838587"/>
              <a:ext cx="2444963" cy="2458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660668" y="3314309"/>
              <a:ext cx="1603506" cy="508000"/>
              <a:chOff x="3463973" y="3806533"/>
              <a:chExt cx="1603506" cy="50800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63973" y="3813422"/>
                <a:ext cx="1183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Query: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979" y="3806533"/>
                <a:ext cx="444500" cy="508000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5530848" y="4289822"/>
            <a:ext cx="2425368" cy="662846"/>
            <a:chOff x="3249055" y="4215332"/>
            <a:chExt cx="2567758" cy="701761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3371850" y="4215332"/>
              <a:ext cx="244496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249055" y="4455428"/>
              <a:ext cx="2078990" cy="461665"/>
              <a:chOff x="3324779" y="5062143"/>
              <a:chExt cx="2078990" cy="4616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324779" y="5062143"/>
                <a:ext cx="1697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Response: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3569" y="5114154"/>
                <a:ext cx="330200" cy="3810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/>
          <p:cNvGrpSpPr/>
          <p:nvPr/>
        </p:nvGrpSpPr>
        <p:grpSpPr>
          <a:xfrm>
            <a:off x="7234368" y="2033933"/>
            <a:ext cx="3559138" cy="1369889"/>
            <a:chOff x="5200618" y="2248532"/>
            <a:chExt cx="3768090" cy="1450313"/>
          </a:xfrm>
        </p:grpSpPr>
        <p:sp>
          <p:nvSpPr>
            <p:cNvPr id="35" name="Cloud Callout 34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-2029"/>
                <a:gd name="adj2" fmla="val 97462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298564" y="5202985"/>
            <a:ext cx="5821972" cy="552347"/>
            <a:chOff x="3003253" y="5397620"/>
            <a:chExt cx="6163772" cy="5847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253" y="5397620"/>
              <a:ext cx="444500" cy="50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371849" y="5397620"/>
              <a:ext cx="5795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: User defined function [</a:t>
              </a:r>
              <a:r>
                <a:rPr lang="en-US" sz="3200" b="1" dirty="0"/>
                <a:t>UDF</a:t>
              </a:r>
              <a:r>
                <a:rPr lang="en-US" sz="3200" dirty="0"/>
                <a:t>]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992" y="5945253"/>
            <a:ext cx="6585389" cy="588563"/>
            <a:chOff x="2945011" y="5874593"/>
            <a:chExt cx="6972008" cy="6231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5011" y="5913510"/>
              <a:ext cx="571500" cy="5842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467818" y="5874593"/>
              <a:ext cx="64492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: User defined aggregate [</a:t>
              </a:r>
              <a:r>
                <a:rPr lang="en-US" sz="3200" b="1" dirty="0"/>
                <a:t>UDA</a:t>
              </a:r>
              <a:r>
                <a:rPr lang="en-US" sz="3200" dirty="0"/>
                <a:t>]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03109" y="3741152"/>
            <a:ext cx="15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Iterative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8005" y="6617353"/>
            <a:ext cx="8799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Light"/>
                <a:cs typeface="Gill Sans Light"/>
              </a:rPr>
              <a:t>D. </a:t>
            </a:r>
            <a:r>
              <a:rPr lang="en-US" sz="1000" dirty="0" err="1">
                <a:latin typeface="Gill Sans Light"/>
                <a:cs typeface="Gill Sans Light"/>
              </a:rPr>
              <a:t>Caragea</a:t>
            </a:r>
            <a:r>
              <a:rPr lang="en-US" sz="1000" dirty="0">
                <a:latin typeface="Gill Sans Light"/>
                <a:cs typeface="Gill Sans Light"/>
              </a:rPr>
              <a:t> et al.,</a:t>
            </a:r>
            <a:r>
              <a:rPr lang="en-US" sz="1000" i="1" dirty="0">
                <a:latin typeface="Gill Sans Light"/>
                <a:cs typeface="Gill Sans Light"/>
              </a:rPr>
              <a:t> A Framework for Learning from Distributed Data Using Sufficient Statistics and Its Application to Learning Decision Trees</a:t>
            </a:r>
            <a:r>
              <a:rPr lang="en-US" sz="1000" dirty="0">
                <a:latin typeface="Gill Sans Light"/>
                <a:cs typeface="Gill Sans Light"/>
              </a:rPr>
              <a:t>. Int. J. Hybrid </a:t>
            </a:r>
            <a:r>
              <a:rPr lang="en-US" sz="1000" dirty="0" err="1">
                <a:latin typeface="Gill Sans Light"/>
                <a:cs typeface="Gill Sans Light"/>
              </a:rPr>
              <a:t>Intell</a:t>
            </a:r>
            <a:r>
              <a:rPr lang="en-US" sz="1000" dirty="0">
                <a:latin typeface="Gill Sans Light"/>
                <a:cs typeface="Gill Sans Light"/>
              </a:rPr>
              <a:t>. Syst. 2004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30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9740" y="-2672975"/>
            <a:ext cx="9800225" cy="103745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Statistical Query Pattern</a:t>
            </a:r>
            <a:br>
              <a:rPr lang="en-US" dirty="0"/>
            </a:br>
            <a:r>
              <a:rPr lang="en-US" dirty="0"/>
              <a:t>Common Machine Learning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93902" y="-1435943"/>
            <a:ext cx="9389902" cy="1925957"/>
          </a:xfrm>
        </p:spPr>
        <p:txBody>
          <a:bodyPr>
            <a:normAutofit/>
          </a:bodyPr>
          <a:lstStyle/>
          <a:p>
            <a:r>
              <a:rPr lang="en-US" dirty="0"/>
              <a:t>Computing aggregates of user defined functions</a:t>
            </a:r>
          </a:p>
          <a:p>
            <a:r>
              <a:rPr lang="en-US" dirty="0"/>
              <a:t>Data-Parallel computation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5333" y="3865790"/>
            <a:ext cx="1419720" cy="157309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4703" y="3905949"/>
            <a:ext cx="2794303" cy="2794303"/>
            <a:chOff x="829875" y="3296877"/>
            <a:chExt cx="2958353" cy="2958353"/>
          </a:xfrm>
        </p:grpSpPr>
        <p:sp>
          <p:nvSpPr>
            <p:cNvPr id="17" name="Circular Arrow 16"/>
            <p:cNvSpPr/>
            <p:nvPr/>
          </p:nvSpPr>
          <p:spPr>
            <a:xfrm rot="10800000">
              <a:off x="829875" y="3296877"/>
              <a:ext cx="2958353" cy="2958353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7184" y="4423796"/>
              <a:ext cx="2216770" cy="619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Algorithm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34444" y="3613711"/>
            <a:ext cx="2309382" cy="727459"/>
            <a:chOff x="3371851" y="3314308"/>
            <a:chExt cx="2444963" cy="770168"/>
          </a:xfrm>
        </p:grpSpPr>
        <p:sp>
          <p:nvSpPr>
            <p:cNvPr id="22" name="Right Arrow 21"/>
            <p:cNvSpPr/>
            <p:nvPr/>
          </p:nvSpPr>
          <p:spPr>
            <a:xfrm>
              <a:off x="3371851" y="3838587"/>
              <a:ext cx="2444963" cy="2458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660668" y="3314308"/>
              <a:ext cx="1603506" cy="508000"/>
              <a:chOff x="3463973" y="3806532"/>
              <a:chExt cx="1603506" cy="50800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63973" y="3813422"/>
                <a:ext cx="1183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Query: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979" y="3806532"/>
                <a:ext cx="444500" cy="508000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4245648" y="4474550"/>
            <a:ext cx="3798177" cy="662846"/>
            <a:chOff x="1795650" y="4215332"/>
            <a:chExt cx="4021163" cy="701761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1795650" y="4215332"/>
              <a:ext cx="402116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249055" y="4455428"/>
              <a:ext cx="2078990" cy="461665"/>
              <a:chOff x="3324779" y="5062143"/>
              <a:chExt cx="2078990" cy="4616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324779" y="5062143"/>
                <a:ext cx="1697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Response: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3569" y="5114154"/>
                <a:ext cx="330200" cy="3810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/>
          <p:cNvGrpSpPr/>
          <p:nvPr/>
        </p:nvGrpSpPr>
        <p:grpSpPr>
          <a:xfrm>
            <a:off x="8369711" y="2407061"/>
            <a:ext cx="3559138" cy="1369889"/>
            <a:chOff x="5200618" y="2248532"/>
            <a:chExt cx="3768090" cy="1450313"/>
          </a:xfrm>
        </p:grpSpPr>
        <p:sp>
          <p:nvSpPr>
            <p:cNvPr id="35" name="Cloud Callout 34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-25957"/>
                <a:gd name="adj2" fmla="val 80447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298564" y="7433822"/>
            <a:ext cx="5821972" cy="552347"/>
            <a:chOff x="3003253" y="5397620"/>
            <a:chExt cx="6163772" cy="5847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253" y="5397620"/>
              <a:ext cx="444500" cy="50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371849" y="5397620"/>
              <a:ext cx="5795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: User defined function [</a:t>
              </a:r>
              <a:r>
                <a:rPr lang="en-US" sz="3200" b="1" dirty="0"/>
                <a:t>UDF</a:t>
              </a:r>
              <a:r>
                <a:rPr lang="en-US" sz="3200" dirty="0"/>
                <a:t>]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992" y="8176090"/>
            <a:ext cx="6585389" cy="588563"/>
            <a:chOff x="2945011" y="5874593"/>
            <a:chExt cx="6972008" cy="6231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5011" y="5913510"/>
              <a:ext cx="571500" cy="5842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467818" y="5874593"/>
              <a:ext cx="64492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: User defined aggregate [</a:t>
              </a:r>
              <a:r>
                <a:rPr lang="en-US" sz="3200" b="1" dirty="0"/>
                <a:t>UDA</a:t>
              </a:r>
              <a:r>
                <a:rPr lang="en-US" sz="3200" dirty="0"/>
                <a:t>]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9334" y="4676011"/>
            <a:ext cx="15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Iterative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8005" y="8848190"/>
            <a:ext cx="8799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Light"/>
                <a:cs typeface="Gill Sans Light"/>
              </a:rPr>
              <a:t>D. </a:t>
            </a:r>
            <a:r>
              <a:rPr lang="en-US" sz="1000" dirty="0" err="1">
                <a:latin typeface="Gill Sans Light"/>
                <a:cs typeface="Gill Sans Light"/>
              </a:rPr>
              <a:t>Caragea</a:t>
            </a:r>
            <a:r>
              <a:rPr lang="en-US" sz="1000" dirty="0">
                <a:latin typeface="Gill Sans Light"/>
                <a:cs typeface="Gill Sans Light"/>
              </a:rPr>
              <a:t> et al.,</a:t>
            </a:r>
            <a:r>
              <a:rPr lang="en-US" sz="1000" i="1" dirty="0">
                <a:latin typeface="Gill Sans Light"/>
                <a:cs typeface="Gill Sans Light"/>
              </a:rPr>
              <a:t> A Framework for Learning from Distributed Data Using Sufficient Statistics and Its Application to Learning Decision Trees</a:t>
            </a:r>
            <a:r>
              <a:rPr lang="en-US" sz="1000" dirty="0">
                <a:latin typeface="Gill Sans Light"/>
                <a:cs typeface="Gill Sans Light"/>
              </a:rPr>
              <a:t>. Int. J. Hybrid </a:t>
            </a:r>
            <a:r>
              <a:rPr lang="en-US" sz="1000" dirty="0" err="1">
                <a:latin typeface="Gill Sans Light"/>
                <a:cs typeface="Gill Sans Light"/>
              </a:rPr>
              <a:t>Intell</a:t>
            </a:r>
            <a:r>
              <a:rPr lang="en-US" sz="1000" dirty="0">
                <a:latin typeface="Gill Sans Light"/>
                <a:cs typeface="Gill Sans Light"/>
              </a:rPr>
              <a:t>. Syst. 2004</a:t>
            </a:r>
          </a:p>
          <a:p>
            <a:endParaRPr lang="en-US" sz="10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638" y="502277"/>
            <a:ext cx="1419720" cy="15730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37" y="502277"/>
            <a:ext cx="1419720" cy="157309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400584" y="388121"/>
            <a:ext cx="3559138" cy="1369889"/>
            <a:chOff x="5200618" y="2248532"/>
            <a:chExt cx="3768090" cy="1450313"/>
          </a:xfrm>
        </p:grpSpPr>
        <p:sp>
          <p:nvSpPr>
            <p:cNvPr id="39" name="Cloud Callout 38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-64243"/>
                <a:gd name="adj2" fmla="val 22859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2498283" y="412823"/>
            <a:ext cx="3559138" cy="1369889"/>
            <a:chOff x="5200618" y="2248532"/>
            <a:chExt cx="3768090" cy="1450313"/>
          </a:xfrm>
        </p:grpSpPr>
        <p:sp>
          <p:nvSpPr>
            <p:cNvPr id="44" name="Cloud Callout 43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-64243"/>
                <a:gd name="adj2" fmla="val 22859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 rot="19389681">
            <a:off x="3755701" y="2402113"/>
            <a:ext cx="2854409" cy="1559545"/>
            <a:chOff x="3629592" y="2399619"/>
            <a:chExt cx="2854409" cy="1559545"/>
          </a:xfrm>
        </p:grpSpPr>
        <p:grpSp>
          <p:nvGrpSpPr>
            <p:cNvPr id="46" name="Group 45"/>
            <p:cNvGrpSpPr/>
            <p:nvPr/>
          </p:nvGrpSpPr>
          <p:grpSpPr>
            <a:xfrm>
              <a:off x="4174619" y="2399619"/>
              <a:ext cx="2309382" cy="727459"/>
              <a:chOff x="3371851" y="3314309"/>
              <a:chExt cx="2444963" cy="770167"/>
            </a:xfrm>
          </p:grpSpPr>
          <p:sp>
            <p:nvSpPr>
              <p:cNvPr id="47" name="Right Arrow 46"/>
              <p:cNvSpPr/>
              <p:nvPr/>
            </p:nvSpPr>
            <p:spPr>
              <a:xfrm>
                <a:off x="3371851" y="3838587"/>
                <a:ext cx="2444963" cy="24588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660668" y="3314309"/>
                <a:ext cx="1603506" cy="508000"/>
                <a:chOff x="3463973" y="3806533"/>
                <a:chExt cx="1603506" cy="508000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3463973" y="3813422"/>
                  <a:ext cx="11833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Query:</a:t>
                  </a:r>
                </a:p>
              </p:txBody>
            </p:sp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2979" y="3806533"/>
                  <a:ext cx="444500" cy="50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Group 50"/>
            <p:cNvGrpSpPr/>
            <p:nvPr/>
          </p:nvGrpSpPr>
          <p:grpSpPr>
            <a:xfrm>
              <a:off x="3629592" y="3296317"/>
              <a:ext cx="2854407" cy="662847"/>
              <a:chOff x="2794826" y="4215331"/>
              <a:chExt cx="3021985" cy="701762"/>
            </a:xfrm>
          </p:grpSpPr>
          <p:sp>
            <p:nvSpPr>
              <p:cNvPr id="52" name="Right Arrow 51"/>
              <p:cNvSpPr/>
              <p:nvPr/>
            </p:nvSpPr>
            <p:spPr>
              <a:xfrm rot="10800000">
                <a:off x="2794826" y="4215331"/>
                <a:ext cx="3021985" cy="24588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249055" y="4455428"/>
                <a:ext cx="2078990" cy="461665"/>
                <a:chOff x="3324779" y="5062143"/>
                <a:chExt cx="2078990" cy="461665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324779" y="5062143"/>
                  <a:ext cx="16979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Response:</a:t>
                  </a:r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3569" y="5114154"/>
                  <a:ext cx="330200" cy="381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3" name="Group 12"/>
          <p:cNvGrpSpPr/>
          <p:nvPr/>
        </p:nvGrpSpPr>
        <p:grpSpPr>
          <a:xfrm>
            <a:off x="472851" y="1520563"/>
            <a:ext cx="2779133" cy="2958938"/>
            <a:chOff x="1131198" y="1560133"/>
            <a:chExt cx="2779133" cy="2958938"/>
          </a:xfrm>
        </p:grpSpPr>
        <p:grpSp>
          <p:nvGrpSpPr>
            <p:cNvPr id="67" name="Group 66"/>
            <p:cNvGrpSpPr/>
            <p:nvPr/>
          </p:nvGrpSpPr>
          <p:grpSpPr>
            <a:xfrm>
              <a:off x="1131198" y="2038454"/>
              <a:ext cx="1622527" cy="1782213"/>
              <a:chOff x="4375788" y="3538408"/>
              <a:chExt cx="1622527" cy="178221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375788" y="4529264"/>
                <a:ext cx="1507376" cy="508000"/>
                <a:chOff x="3560103" y="3806533"/>
                <a:chExt cx="1507376" cy="508000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3560103" y="3835821"/>
                  <a:ext cx="11833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Query:</a:t>
                  </a:r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2979" y="3806533"/>
                  <a:ext cx="444500" cy="508000"/>
                </a:xfrm>
                <a:prstGeom prst="rect">
                  <a:avLst/>
                </a:prstGeom>
              </p:spPr>
            </p:pic>
          </p:grpSp>
          <p:sp>
            <p:nvSpPr>
              <p:cNvPr id="69" name="Right Arrow 68"/>
              <p:cNvSpPr/>
              <p:nvPr/>
            </p:nvSpPr>
            <p:spPr>
              <a:xfrm rot="13631174">
                <a:off x="4984264" y="4306570"/>
                <a:ext cx="1782213" cy="24588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890497" y="1560133"/>
              <a:ext cx="1019834" cy="2958938"/>
              <a:chOff x="6135088" y="3060088"/>
              <a:chExt cx="1019834" cy="2958938"/>
            </a:xfrm>
          </p:grpSpPr>
          <p:sp>
            <p:nvSpPr>
              <p:cNvPr id="73" name="TextBox 72"/>
              <p:cNvSpPr txBox="1"/>
              <p:nvPr/>
            </p:nvSpPr>
            <p:spPr>
              <a:xfrm rot="2849560">
                <a:off x="5516970" y="3678206"/>
                <a:ext cx="1697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Response:</a:t>
                </a: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6314987" y="3239051"/>
                <a:ext cx="839935" cy="2779975"/>
                <a:chOff x="6314987" y="3239051"/>
                <a:chExt cx="839935" cy="2779975"/>
              </a:xfrm>
            </p:grpSpPr>
            <p:sp>
              <p:nvSpPr>
                <p:cNvPr id="75" name="Right Arrow 74"/>
                <p:cNvSpPr/>
                <p:nvPr/>
              </p:nvSpPr>
              <p:spPr>
                <a:xfrm rot="2831174">
                  <a:off x="5047944" y="4506094"/>
                  <a:ext cx="2779975" cy="24588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849560">
                  <a:off x="6799322" y="4402195"/>
                  <a:ext cx="330200" cy="3810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738" y="4158463"/>
            <a:ext cx="539809" cy="551804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8589681">
            <a:off x="3189685" y="4617646"/>
            <a:ext cx="360598" cy="2322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9389681">
            <a:off x="3045388" y="4327216"/>
            <a:ext cx="463047" cy="2322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2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51" y="185103"/>
            <a:ext cx="10801350" cy="1325563"/>
          </a:xfrm>
        </p:spPr>
        <p:txBody>
          <a:bodyPr/>
          <a:lstStyle/>
          <a:p>
            <a:r>
              <a:rPr lang="en-US" dirty="0"/>
              <a:t>Interacting With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732" y="1327836"/>
            <a:ext cx="2000013" cy="2460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972" y="5157774"/>
            <a:ext cx="1599514" cy="1599514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2617161" y="3866799"/>
            <a:ext cx="2893741" cy="467130"/>
            <a:chOff x="1414569" y="4041538"/>
            <a:chExt cx="2893741" cy="467130"/>
          </a:xfrm>
        </p:grpSpPr>
        <p:sp>
          <p:nvSpPr>
            <p:cNvPr id="57" name="Right Arrow 56"/>
            <p:cNvSpPr/>
            <p:nvPr/>
          </p:nvSpPr>
          <p:spPr>
            <a:xfrm rot="19183014">
              <a:off x="1958022" y="4262779"/>
              <a:ext cx="2296523" cy="2458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9206329">
              <a:off x="1414569" y="4041538"/>
              <a:ext cx="2893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Request Data Sample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6541" y="5425527"/>
            <a:ext cx="3148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</a:t>
            </a:r>
          </a:p>
          <a:p>
            <a:r>
              <a:rPr lang="en-US" sz="2400" dirty="0"/>
              <a:t>Locally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9766" y="3083842"/>
            <a:ext cx="4079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for smaller datasets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Faster more natural interaction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Lots of tools!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779246" y="4901915"/>
            <a:ext cx="1567833" cy="603448"/>
            <a:chOff x="5200618" y="2248532"/>
            <a:chExt cx="3768090" cy="1450313"/>
          </a:xfrm>
        </p:grpSpPr>
        <p:sp>
          <p:nvSpPr>
            <p:cNvPr id="48" name="Cloud Callout 47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19272"/>
                <a:gd name="adj2" fmla="val 91048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635654" y="5130401"/>
            <a:ext cx="1654260" cy="1654260"/>
            <a:chOff x="2113004" y="5140410"/>
            <a:chExt cx="1654260" cy="1654260"/>
          </a:xfrm>
        </p:grpSpPr>
        <p:sp>
          <p:nvSpPr>
            <p:cNvPr id="8" name="Circular Arrow 7"/>
            <p:cNvSpPr/>
            <p:nvPr/>
          </p:nvSpPr>
          <p:spPr>
            <a:xfrm rot="10800000">
              <a:off x="2113004" y="5140410"/>
              <a:ext cx="1654260" cy="1654260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24377" y="5787751"/>
              <a:ext cx="1260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Algorithm</a:t>
              </a:r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61626" y="4264794"/>
            <a:ext cx="2536503" cy="400110"/>
            <a:chOff x="2115809" y="4457462"/>
            <a:chExt cx="2536503" cy="400110"/>
          </a:xfrm>
        </p:grpSpPr>
        <p:sp>
          <p:nvSpPr>
            <p:cNvPr id="58" name="Right Arrow 57"/>
            <p:cNvSpPr/>
            <p:nvPr/>
          </p:nvSpPr>
          <p:spPr>
            <a:xfrm rot="8383014">
              <a:off x="2115809" y="4492254"/>
              <a:ext cx="229652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 rot="19101951">
              <a:off x="2515188" y="4457462"/>
              <a:ext cx="2137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Sample of Data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60418" y="5103028"/>
            <a:ext cx="4693695" cy="1654260"/>
            <a:chOff x="4962486" y="5126559"/>
            <a:chExt cx="4693695" cy="165426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4552" y="5140410"/>
              <a:ext cx="1599514" cy="1599514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4962486" y="5126559"/>
              <a:ext cx="1654260" cy="1654260"/>
              <a:chOff x="4831541" y="4959135"/>
              <a:chExt cx="1654260" cy="1654260"/>
            </a:xfrm>
          </p:grpSpPr>
          <p:sp>
            <p:nvSpPr>
              <p:cNvPr id="53" name="Circular Arrow 52"/>
              <p:cNvSpPr/>
              <p:nvPr/>
            </p:nvSpPr>
            <p:spPr>
              <a:xfrm rot="10800000">
                <a:off x="4831541" y="4959135"/>
                <a:ext cx="1654260" cy="1654260"/>
              </a:xfrm>
              <a:prstGeom prst="circularArrow">
                <a:avLst>
                  <a:gd name="adj1" fmla="val 6732"/>
                  <a:gd name="adj2" fmla="val 1142319"/>
                  <a:gd name="adj3" fmla="val 20410808"/>
                  <a:gd name="adj4" fmla="val 187223"/>
                  <a:gd name="adj5" fmla="val 9266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042913" y="5620131"/>
                <a:ext cx="1260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Algorithm</a:t>
                </a:r>
                <a:endParaRPr lang="en-US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028812" y="5528894"/>
              <a:ext cx="16273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Cluster</a:t>
              </a:r>
              <a:endParaRPr lang="en-US" sz="2400" dirty="0"/>
            </a:p>
            <a:p>
              <a:r>
                <a:rPr lang="en-US" sz="2400" dirty="0"/>
                <a:t>Compute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78258" y="3450120"/>
            <a:ext cx="1847735" cy="2444963"/>
            <a:chOff x="4375788" y="3450119"/>
            <a:chExt cx="1847735" cy="2444963"/>
          </a:xfrm>
        </p:grpSpPr>
        <p:grpSp>
          <p:nvGrpSpPr>
            <p:cNvPr id="56" name="Group 55"/>
            <p:cNvGrpSpPr/>
            <p:nvPr/>
          </p:nvGrpSpPr>
          <p:grpSpPr>
            <a:xfrm>
              <a:off x="4375788" y="4529264"/>
              <a:ext cx="1507376" cy="508000"/>
              <a:chOff x="3560103" y="3806533"/>
              <a:chExt cx="1507376" cy="50800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3560103" y="3835821"/>
                <a:ext cx="1183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Query:</a:t>
                </a: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2979" y="3806533"/>
                <a:ext cx="444500" cy="508000"/>
              </a:xfrm>
              <a:prstGeom prst="rect">
                <a:avLst/>
              </a:prstGeom>
            </p:spPr>
          </p:pic>
        </p:grpSp>
        <p:sp>
          <p:nvSpPr>
            <p:cNvPr id="59" name="Right Arrow 58"/>
            <p:cNvSpPr/>
            <p:nvPr/>
          </p:nvSpPr>
          <p:spPr>
            <a:xfrm rot="13631174">
              <a:off x="4878097" y="4549656"/>
              <a:ext cx="2444963" cy="2458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37557" y="3273383"/>
            <a:ext cx="1019834" cy="2455260"/>
            <a:chOff x="6135088" y="3273383"/>
            <a:chExt cx="1019834" cy="2455260"/>
          </a:xfrm>
        </p:grpSpPr>
        <p:sp>
          <p:nvSpPr>
            <p:cNvPr id="64" name="TextBox 63"/>
            <p:cNvSpPr txBox="1"/>
            <p:nvPr/>
          </p:nvSpPr>
          <p:spPr>
            <a:xfrm rot="2849560">
              <a:off x="5516970" y="3891501"/>
              <a:ext cx="1697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Response: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201149" y="3283680"/>
              <a:ext cx="953773" cy="2444963"/>
              <a:chOff x="6201149" y="3283680"/>
              <a:chExt cx="953773" cy="2444963"/>
            </a:xfrm>
          </p:grpSpPr>
          <p:sp>
            <p:nvSpPr>
              <p:cNvPr id="68" name="Right Arrow 67"/>
              <p:cNvSpPr/>
              <p:nvPr/>
            </p:nvSpPr>
            <p:spPr>
              <a:xfrm rot="2831174">
                <a:off x="5101612" y="4383217"/>
                <a:ext cx="2444963" cy="24588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849560">
                <a:off x="6799322" y="4615490"/>
                <a:ext cx="330200" cy="381000"/>
              </a:xfrm>
              <a:prstGeom prst="rect">
                <a:avLst/>
              </a:prstGeom>
            </p:spPr>
          </p:pic>
        </p:grpSp>
      </p:grpSp>
      <p:grpSp>
        <p:nvGrpSpPr>
          <p:cNvPr id="70" name="Group 69"/>
          <p:cNvGrpSpPr/>
          <p:nvPr/>
        </p:nvGrpSpPr>
        <p:grpSpPr>
          <a:xfrm>
            <a:off x="6388439" y="1131645"/>
            <a:ext cx="3768090" cy="1450313"/>
            <a:chOff x="5200618" y="2248532"/>
            <a:chExt cx="3768090" cy="1450313"/>
          </a:xfrm>
        </p:grpSpPr>
        <p:sp>
          <p:nvSpPr>
            <p:cNvPr id="71" name="Cloud Callout 70"/>
            <p:cNvSpPr/>
            <p:nvPr/>
          </p:nvSpPr>
          <p:spPr>
            <a:xfrm>
              <a:off x="5200618" y="2248532"/>
              <a:ext cx="3768090" cy="1450313"/>
            </a:xfrm>
            <a:prstGeom prst="cloudCallout">
              <a:avLst>
                <a:gd name="adj1" fmla="val -38430"/>
                <a:gd name="adj2" fmla="val 73316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650" y="2561636"/>
              <a:ext cx="2806700" cy="901700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8627417" y="3031269"/>
            <a:ext cx="305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for bigger </a:t>
            </a:r>
            <a:r>
              <a:rPr lang="en-US" sz="2000"/>
              <a:t>datasets and </a:t>
            </a:r>
            <a:r>
              <a:rPr lang="en-US" sz="2000" dirty="0"/>
              <a:t>compute intensive tasks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2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Technologies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16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open-source map-reduce software</a:t>
            </a:r>
          </a:p>
          <a:p>
            <a:pPr lvl="1"/>
            <a:r>
              <a:rPr lang="en-US" dirty="0"/>
              <a:t>Managed by Apache foundation</a:t>
            </a:r>
          </a:p>
          <a:p>
            <a:r>
              <a:rPr lang="en-US" dirty="0"/>
              <a:t>Based on Google’s</a:t>
            </a:r>
          </a:p>
          <a:p>
            <a:pPr lvl="1"/>
            <a:r>
              <a:rPr lang="en-US" dirty="0"/>
              <a:t>Google File System</a:t>
            </a:r>
          </a:p>
          <a:p>
            <a:pPr lvl="1"/>
            <a:r>
              <a:rPr lang="en-US" dirty="0"/>
              <a:t>MapReduce </a:t>
            </a:r>
          </a:p>
          <a:p>
            <a:r>
              <a:rPr lang="en-US" dirty="0"/>
              <a:t>Companies formed around Hadoop:</a:t>
            </a:r>
          </a:p>
          <a:p>
            <a:pPr lvl="1"/>
            <a:r>
              <a:rPr lang="en-US" dirty="0"/>
              <a:t>Cloudera</a:t>
            </a:r>
          </a:p>
          <a:p>
            <a:pPr lvl="1"/>
            <a:r>
              <a:rPr lang="en-US" dirty="0"/>
              <a:t>Hortonworks</a:t>
            </a:r>
          </a:p>
          <a:p>
            <a:pPr lvl="1"/>
            <a:r>
              <a:rPr lang="en-US" dirty="0" err="1"/>
              <a:t>MapR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0FFD63-8079-6042-9E1F-D83ECCCB5E32}"/>
              </a:ext>
            </a:extLst>
          </p:cNvPr>
          <p:cNvGrpSpPr/>
          <p:nvPr/>
        </p:nvGrpSpPr>
        <p:grpSpPr>
          <a:xfrm>
            <a:off x="7910923" y="111998"/>
            <a:ext cx="4114038" cy="3611705"/>
            <a:chOff x="6416080" y="1332828"/>
            <a:chExt cx="5174784" cy="4542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8CDC92-8F45-EF4E-88EC-FDED3376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5446" y="1332828"/>
              <a:ext cx="4485418" cy="3357267"/>
            </a:xfrm>
            <a:prstGeom prst="rect">
              <a:avLst/>
            </a:prstGeom>
          </p:spPr>
        </p:pic>
        <p:pic>
          <p:nvPicPr>
            <p:cNvPr id="11" name="Picture 10" descr="hadoop_rgb.png">
              <a:extLst>
                <a:ext uri="{FF2B5EF4-FFF2-40B4-BE49-F238E27FC236}">
                  <a16:creationId xmlns:a16="http://schemas.microsoft.com/office/drawing/2014/main" id="{C6A29807-A1A8-4747-9FEB-00E5FA99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080" y="4295611"/>
              <a:ext cx="4423348" cy="158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310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10923" y="111998"/>
            <a:ext cx="4114038" cy="3611705"/>
            <a:chOff x="6416080" y="1332828"/>
            <a:chExt cx="5174784" cy="45429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446" y="1332828"/>
              <a:ext cx="4485418" cy="3357267"/>
            </a:xfrm>
            <a:prstGeom prst="rect">
              <a:avLst/>
            </a:prstGeom>
          </p:spPr>
        </p:pic>
        <p:pic>
          <p:nvPicPr>
            <p:cNvPr id="6" name="Picture 5" descr="hadoop_rgb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080" y="4295611"/>
              <a:ext cx="4423348" cy="1580149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Very active open source ecosystem</a:t>
            </a:r>
          </a:p>
          <a:p>
            <a:r>
              <a:rPr lang="en-US" dirty="0"/>
              <a:t>Several key technologies</a:t>
            </a:r>
          </a:p>
          <a:p>
            <a:pPr lvl="1"/>
            <a:r>
              <a:rPr lang="en-US" b="1" dirty="0"/>
              <a:t>HDFS:</a:t>
            </a:r>
            <a:r>
              <a:rPr lang="en-US" dirty="0"/>
              <a:t> Hadoop File System</a:t>
            </a:r>
          </a:p>
          <a:p>
            <a:pPr lvl="1"/>
            <a:r>
              <a:rPr lang="en-US" b="1" dirty="0"/>
              <a:t>MapReduce: </a:t>
            </a:r>
            <a:r>
              <a:rPr lang="en-US" dirty="0"/>
              <a:t>map-reduce compute framework</a:t>
            </a:r>
          </a:p>
          <a:p>
            <a:pPr lvl="1"/>
            <a:r>
              <a:rPr lang="en-US" b="1" dirty="0"/>
              <a:t>YARN:</a:t>
            </a:r>
            <a:r>
              <a:rPr lang="en-US" dirty="0"/>
              <a:t> Yet another resource negotiator</a:t>
            </a:r>
          </a:p>
          <a:p>
            <a:pPr lvl="1"/>
            <a:r>
              <a:rPr lang="en-US" b="1" dirty="0"/>
              <a:t>Hive:</a:t>
            </a:r>
            <a:r>
              <a:rPr lang="en-US" dirty="0"/>
              <a:t> SQL queries over MapReduce</a:t>
            </a:r>
          </a:p>
          <a:p>
            <a:pPr lvl="1"/>
            <a:r>
              <a:rPr lang="en-US" dirty="0"/>
              <a:t>… 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284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0292" y="939983"/>
            <a:ext cx="11187189" cy="3621172"/>
            <a:chOff x="4339026" y="120130"/>
            <a:chExt cx="11187189" cy="3621172"/>
          </a:xfrm>
        </p:grpSpPr>
        <p:sp>
          <p:nvSpPr>
            <p:cNvPr id="5" name="Title 2"/>
            <p:cNvSpPr txBox="1">
              <a:spLocks/>
            </p:cNvSpPr>
            <p:nvPr/>
          </p:nvSpPr>
          <p:spPr bwMode="auto">
            <a:xfrm>
              <a:off x="4339026" y="772679"/>
              <a:ext cx="11187189" cy="296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8000" b="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9pPr>
            </a:lstStyle>
            <a:p>
              <a:endParaRPr lang="en-US" sz="7200" dirty="0"/>
            </a:p>
            <a:p>
              <a:r>
                <a:rPr lang="en-US" sz="7200" dirty="0"/>
                <a:t>In-Memory Dataflow System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5215" b="25397"/>
            <a:stretch/>
          </p:blipFill>
          <p:spPr>
            <a:xfrm>
              <a:off x="4339026" y="120130"/>
              <a:ext cx="4326674" cy="213686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90292" y="5873115"/>
            <a:ext cx="116307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Gill Sans Light"/>
                <a:cs typeface="Gill Sans Light"/>
              </a:rPr>
              <a:t>M. </a:t>
            </a:r>
            <a:r>
              <a:rPr lang="en-US" sz="1600" dirty="0" err="1">
                <a:latin typeface="Gill Sans Light"/>
                <a:cs typeface="Gill Sans Light"/>
              </a:rPr>
              <a:t>Zaharia</a:t>
            </a:r>
            <a:r>
              <a:rPr lang="en-US" sz="1600" dirty="0">
                <a:latin typeface="Gill Sans Light"/>
                <a:cs typeface="Gill Sans Light"/>
              </a:rPr>
              <a:t>, M. </a:t>
            </a:r>
            <a:r>
              <a:rPr lang="en-US" sz="1600" dirty="0" err="1">
                <a:latin typeface="Gill Sans Light"/>
                <a:cs typeface="Gill Sans Light"/>
              </a:rPr>
              <a:t>Chowdhury</a:t>
            </a:r>
            <a:r>
              <a:rPr lang="en-US" sz="1600" dirty="0">
                <a:latin typeface="Gill Sans Light"/>
                <a:cs typeface="Gill Sans Light"/>
              </a:rPr>
              <a:t>, M. J. Franklin, S. </a:t>
            </a:r>
            <a:r>
              <a:rPr lang="en-US" sz="1600" dirty="0" err="1">
                <a:latin typeface="Gill Sans Light"/>
                <a:cs typeface="Gill Sans Light"/>
              </a:rPr>
              <a:t>Shenker</a:t>
            </a:r>
            <a:r>
              <a:rPr lang="en-US" sz="1600" dirty="0">
                <a:latin typeface="Gill Sans Light"/>
                <a:cs typeface="Gill Sans Light"/>
              </a:rPr>
              <a:t>, and I. </a:t>
            </a:r>
            <a:r>
              <a:rPr lang="en-US" sz="1600" dirty="0" err="1">
                <a:latin typeface="Gill Sans Light"/>
                <a:cs typeface="Gill Sans Light"/>
              </a:rPr>
              <a:t>Stoica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Spark: cluster computing with working sets. </a:t>
            </a:r>
            <a:r>
              <a:rPr lang="en-US" sz="1600" dirty="0">
                <a:latin typeface="Gill Sans Light"/>
                <a:cs typeface="Gill Sans Light"/>
              </a:rPr>
              <a:t>HotCloud’10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Gill Sans Light"/>
                <a:cs typeface="Gill Sans Light"/>
              </a:rPr>
              <a:t>M. </a:t>
            </a:r>
            <a:r>
              <a:rPr lang="en-US" sz="1600" dirty="0" err="1">
                <a:latin typeface="Gill Sans Light"/>
                <a:cs typeface="Gill Sans Light"/>
              </a:rPr>
              <a:t>Zaharia</a:t>
            </a:r>
            <a:r>
              <a:rPr lang="en-US" sz="1600" dirty="0">
                <a:latin typeface="Gill Sans Light"/>
                <a:cs typeface="Gill Sans Light"/>
              </a:rPr>
              <a:t>, M. </a:t>
            </a:r>
            <a:r>
              <a:rPr lang="en-US" sz="1600" dirty="0" err="1">
                <a:latin typeface="Gill Sans Light"/>
                <a:cs typeface="Gill Sans Light"/>
              </a:rPr>
              <a:t>Chowdhury</a:t>
            </a:r>
            <a:r>
              <a:rPr lang="en-US" sz="1600" dirty="0">
                <a:latin typeface="Gill Sans Light"/>
                <a:cs typeface="Gill Sans Light"/>
              </a:rPr>
              <a:t>, T. Das, A. Dave, J. Ma, M. McCauley, M.J. Franklin, S. </a:t>
            </a:r>
            <a:r>
              <a:rPr lang="en-US" sz="1600" dirty="0" err="1">
                <a:latin typeface="Gill Sans Light"/>
                <a:cs typeface="Gill Sans Light"/>
              </a:rPr>
              <a:t>Shenker</a:t>
            </a:r>
            <a:r>
              <a:rPr lang="en-US" sz="1600" dirty="0">
                <a:latin typeface="Gill Sans Light"/>
                <a:cs typeface="Gill Sans Light"/>
              </a:rPr>
              <a:t>, I. </a:t>
            </a:r>
            <a:r>
              <a:rPr lang="en-US" sz="1600" dirty="0" err="1">
                <a:latin typeface="Gill Sans Light"/>
                <a:cs typeface="Gill Sans Light"/>
              </a:rPr>
              <a:t>Stoica</a:t>
            </a:r>
            <a:r>
              <a:rPr lang="en-US" sz="1600" i="1" dirty="0">
                <a:latin typeface="Gill Sans Light"/>
                <a:cs typeface="Gill Sans Light"/>
              </a:rPr>
              <a:t>. Resilient Distributed Datasets: A Fault-Tolerant Abstraction for In-Memory Cluster Computing</a:t>
            </a:r>
            <a:r>
              <a:rPr lang="en-US" sz="1600" dirty="0">
                <a:latin typeface="Gill Sans Light"/>
                <a:cs typeface="Gill Sans Light"/>
              </a:rPr>
              <a:t>, NSDI 2012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292" y="4176434"/>
            <a:ext cx="1180170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Developed at the UC Berkeley AMP Lab</a:t>
            </a:r>
          </a:p>
        </p:txBody>
      </p:sp>
    </p:spTree>
    <p:extLst>
      <p:ext uri="{BB962C8B-B14F-4D97-AF65-F5344CB8AC3E}">
        <p14:creationId xmlns:p14="http://schemas.microsoft.com/office/powerpoint/2010/main" val="14876357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7036" y="3731960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842343" y="286249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2009105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969268" y="5277304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sp>
        <p:nvSpPr>
          <p:cNvPr id="38" name="Content Placeholder 6"/>
          <p:cNvSpPr txBox="1">
            <a:spLocks/>
          </p:cNvSpPr>
          <p:nvPr/>
        </p:nvSpPr>
        <p:spPr>
          <a:xfrm>
            <a:off x="5736491" y="3787082"/>
            <a:ext cx="6376683" cy="384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charset="2"/>
              <a:buNone/>
            </a:pPr>
            <a:r>
              <a:rPr lang="en-US" dirty="0"/>
              <a:t>Data is </a:t>
            </a:r>
            <a:r>
              <a:rPr lang="en-US" i="1" dirty="0"/>
              <a:t>periodically</a:t>
            </a:r>
            <a:r>
              <a:rPr lang="en-US" dirty="0"/>
              <a:t> </a:t>
            </a:r>
            <a:r>
              <a:rPr lang="en-US" b="1" dirty="0" err="1"/>
              <a:t>ETL</a:t>
            </a:r>
            <a:r>
              <a:rPr lang="en-US" dirty="0" err="1"/>
              <a:t>ed</a:t>
            </a:r>
            <a:r>
              <a:rPr lang="en-US" dirty="0"/>
              <a:t> into the data warehouse: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Extracted</a:t>
            </a:r>
            <a:r>
              <a:rPr lang="en-US" dirty="0"/>
              <a:t> from remote sources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Transformed</a:t>
            </a:r>
            <a:r>
              <a:rPr lang="en-US" dirty="0"/>
              <a:t> to standard schemas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Loaded</a:t>
            </a:r>
            <a:r>
              <a:rPr lang="en-US" dirty="0"/>
              <a:t> into the (typically) relational (SQL) data system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96637" y="1277296"/>
            <a:ext cx="1650734" cy="4939743"/>
            <a:chOff x="2394924" y="1277295"/>
            <a:chExt cx="1650734" cy="4939743"/>
          </a:xfrm>
        </p:grpSpPr>
        <p:sp>
          <p:nvSpPr>
            <p:cNvPr id="44" name="Right Arrow 43"/>
            <p:cNvSpPr/>
            <p:nvPr/>
          </p:nvSpPr>
          <p:spPr>
            <a:xfrm rot="1433144">
              <a:off x="2501504" y="1277295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20220076">
              <a:off x="2469210" y="2361956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6" name="Right Arrow 45"/>
            <p:cNvSpPr/>
            <p:nvPr/>
          </p:nvSpPr>
          <p:spPr>
            <a:xfrm rot="19310221">
              <a:off x="2394924" y="3408901"/>
              <a:ext cx="1650734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rot="18431872">
              <a:off x="2103159" y="4642091"/>
              <a:ext cx="2262192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</p:grp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</p:spTree>
    <p:extLst>
      <p:ext uri="{BB962C8B-B14F-4D97-AF65-F5344CB8AC3E}">
        <p14:creationId xmlns:p14="http://schemas.microsoft.com/office/powerpoint/2010/main" val="183412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rk Logo #11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74" y="-319759"/>
            <a:ext cx="3095691" cy="196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695" y="1600203"/>
            <a:ext cx="11398207" cy="4954863"/>
          </a:xfrm>
        </p:spPr>
        <p:txBody>
          <a:bodyPr>
            <a:normAutofit/>
          </a:bodyPr>
          <a:lstStyle/>
          <a:p>
            <a:r>
              <a:rPr lang="en-US" dirty="0"/>
              <a:t>Parallel execution engine for big data processing</a:t>
            </a:r>
          </a:p>
          <a:p>
            <a:r>
              <a:rPr lang="en-US" b="1" dirty="0">
                <a:solidFill>
                  <a:srgbClr val="FF6600"/>
                </a:solidFill>
                <a:latin typeface="Source Sans Pro "/>
                <a:cs typeface="Source Sans Pro "/>
              </a:rPr>
              <a:t>General</a:t>
            </a:r>
            <a:r>
              <a:rPr lang="en-US" dirty="0"/>
              <a:t>: efficient support for multiple workloads</a:t>
            </a:r>
          </a:p>
          <a:p>
            <a:r>
              <a:rPr lang="en-US" b="1" dirty="0">
                <a:solidFill>
                  <a:srgbClr val="FF6600"/>
                </a:solidFill>
                <a:latin typeface="Source Sans Pro "/>
                <a:cs typeface="Source Sans Pro "/>
              </a:rPr>
              <a:t>Easy</a:t>
            </a:r>
            <a:r>
              <a:rPr lang="en-US" dirty="0"/>
              <a:t> to use: 2-5x less code than </a:t>
            </a:r>
            <a:r>
              <a:rPr lang="en-US" dirty="0" err="1"/>
              <a:t>Hadoop</a:t>
            </a:r>
            <a:r>
              <a:rPr lang="en-US" dirty="0"/>
              <a:t> MR</a:t>
            </a:r>
          </a:p>
          <a:p>
            <a:pPr lvl="1"/>
            <a:r>
              <a:rPr lang="en-US" dirty="0"/>
              <a:t>High level API’s in Python, Java, and Scala</a:t>
            </a:r>
          </a:p>
          <a:p>
            <a:r>
              <a:rPr lang="en-US" b="1" dirty="0">
                <a:solidFill>
                  <a:srgbClr val="FF6600"/>
                </a:solidFill>
                <a:latin typeface="Source Sans Pro "/>
                <a:cs typeface="Source Sans Pro "/>
              </a:rPr>
              <a:t>Fast</a:t>
            </a:r>
            <a:r>
              <a:rPr lang="en-US" dirty="0"/>
              <a:t>: up to 100x faster than </a:t>
            </a:r>
            <a:r>
              <a:rPr lang="en-US" dirty="0" err="1"/>
              <a:t>Hadoop</a:t>
            </a:r>
            <a:r>
              <a:rPr lang="en-US" dirty="0"/>
              <a:t> MR</a:t>
            </a:r>
          </a:p>
          <a:p>
            <a:pPr lvl="1"/>
            <a:r>
              <a:rPr lang="en-US" dirty="0"/>
              <a:t>Can exploit in-memory when available</a:t>
            </a:r>
          </a:p>
          <a:p>
            <a:pPr lvl="1"/>
            <a:r>
              <a:rPr lang="en-US" dirty="0"/>
              <a:t>Low overhead scheduling, optimized engine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Programming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Write programs in terms of transformations on distributed datasets</a:t>
            </a:r>
          </a:p>
          <a:p>
            <a:r>
              <a:rPr lang="en-US" dirty="0">
                <a:solidFill>
                  <a:srgbClr val="3366FF"/>
                </a:solidFill>
              </a:rPr>
              <a:t>R</a:t>
            </a:r>
            <a:r>
              <a:rPr lang="en-US" dirty="0"/>
              <a:t>esilient </a:t>
            </a:r>
            <a:r>
              <a:rPr lang="en-US" dirty="0">
                <a:solidFill>
                  <a:srgbClr val="3366FF"/>
                </a:solidFill>
              </a:rPr>
              <a:t>D</a:t>
            </a:r>
            <a:r>
              <a:rPr lang="en-US" dirty="0"/>
              <a:t>istributed </a:t>
            </a:r>
            <a:r>
              <a:rPr lang="en-US" dirty="0">
                <a:solidFill>
                  <a:srgbClr val="3366FF"/>
                </a:solidFill>
              </a:rPr>
              <a:t>D</a:t>
            </a:r>
            <a:r>
              <a:rPr lang="en-US" dirty="0"/>
              <a:t>atasets (</a:t>
            </a:r>
            <a:r>
              <a:rPr lang="en-US" dirty="0">
                <a:solidFill>
                  <a:srgbClr val="3366FF"/>
                </a:solidFill>
              </a:rPr>
              <a:t>RDDs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Distributed </a:t>
            </a:r>
            <a:r>
              <a:rPr lang="en-US" dirty="0">
                <a:solidFill>
                  <a:srgbClr val="3366FF"/>
                </a:solidFill>
              </a:rPr>
              <a:t>collections of objects </a:t>
            </a:r>
            <a:r>
              <a:rPr lang="en-US" dirty="0"/>
              <a:t>that can </a:t>
            </a:r>
            <a:br>
              <a:rPr lang="en-US" dirty="0"/>
            </a:br>
            <a:r>
              <a:rPr lang="en-US" dirty="0"/>
              <a:t>stored </a:t>
            </a:r>
            <a:r>
              <a:rPr lang="en-US" dirty="0">
                <a:solidFill>
                  <a:srgbClr val="3366FF"/>
                </a:solidFill>
              </a:rPr>
              <a:t>in memory </a:t>
            </a:r>
            <a:r>
              <a:rPr lang="en-US" dirty="0"/>
              <a:t>or </a:t>
            </a:r>
            <a:r>
              <a:rPr lang="en-US" dirty="0">
                <a:solidFill>
                  <a:srgbClr val="3366FF"/>
                </a:solidFill>
              </a:rPr>
              <a:t>on disk</a:t>
            </a:r>
          </a:p>
          <a:p>
            <a:pPr lvl="1"/>
            <a:r>
              <a:rPr lang="en-US" dirty="0"/>
              <a:t>Built via parallel transformations (map, filter, …)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Automatically rebuilt on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4916" y="6581002"/>
            <a:ext cx="194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/>
                <a:cs typeface="Gill Sans Light"/>
              </a:rPr>
              <a:t>Slide provided by M. </a:t>
            </a:r>
            <a:r>
              <a:rPr lang="en-US" sz="1200" dirty="0" err="1">
                <a:latin typeface="Gill Sans Light"/>
                <a:cs typeface="Gill Sans Light"/>
              </a:rPr>
              <a:t>Zaharia</a:t>
            </a:r>
            <a:r>
              <a:rPr lang="en-US" sz="1200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255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6484" y="292100"/>
            <a:ext cx="11800416" cy="1143000"/>
          </a:xfrm>
        </p:spPr>
        <p:txBody>
          <a:bodyPr/>
          <a:lstStyle/>
          <a:p>
            <a:r>
              <a:rPr lang="en-US" dirty="0"/>
              <a:t>RDD: Resilient Distributed Datasets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Collections of objects partitioned &amp; distributed across a cluster </a:t>
            </a:r>
          </a:p>
          <a:p>
            <a:pPr lvl="1"/>
            <a:r>
              <a:rPr lang="en-US" sz="2800" dirty="0"/>
              <a:t>Stored in RAM or on Disk</a:t>
            </a:r>
          </a:p>
          <a:p>
            <a:pPr lvl="1"/>
            <a:r>
              <a:rPr lang="en-US" sz="2800" dirty="0"/>
              <a:t>Resilient to failures</a:t>
            </a:r>
          </a:p>
          <a:p>
            <a:r>
              <a:rPr lang="en-US" sz="3200" dirty="0"/>
              <a:t>Operations</a:t>
            </a:r>
          </a:p>
          <a:p>
            <a:pPr lvl="1"/>
            <a:r>
              <a:rPr lang="en-US" sz="2800" dirty="0"/>
              <a:t>Transformations</a:t>
            </a:r>
          </a:p>
          <a:p>
            <a:pPr lvl="1"/>
            <a:r>
              <a:rPr lang="en-US" sz="28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740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 f(RDD) =&gt; RDD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Lazy (not computed immediately)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E.g., “map”, “filter”, “</a:t>
            </a:r>
            <a:r>
              <a:rPr lang="en-US" dirty="0" err="1"/>
              <a:t>groupBy</a:t>
            </a:r>
            <a:r>
              <a:rPr lang="en-US" dirty="0"/>
              <a:t>”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r>
              <a:rPr lang="en-US" dirty="0"/>
              <a:t>Actions: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Triggers computation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E.g. “count”, “collect”, “</a:t>
            </a:r>
            <a:r>
              <a:rPr lang="en-US" dirty="0" err="1"/>
              <a:t>saveAsTextFile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012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26778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396212" y="2775892"/>
            <a:ext cx="3480347" cy="3851443"/>
            <a:chOff x="5615710" y="2743323"/>
            <a:chExt cx="3071090" cy="38514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10" name="Rounded Rectangle 9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066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207" y="2736443"/>
            <a:ext cx="1028457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396212" y="2775892"/>
            <a:ext cx="3480347" cy="3851443"/>
            <a:chOff x="5615710" y="2743323"/>
            <a:chExt cx="3071090" cy="385144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21" name="Rounded Rectangle 20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638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972303" y="2317815"/>
            <a:ext cx="1736581" cy="311728"/>
          </a:xfrm>
          <a:prstGeom prst="wedgeRectCallout">
            <a:avLst>
              <a:gd name="adj1" fmla="val -77687"/>
              <a:gd name="adj2" fmla="val 1313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478C"/>
                </a:solidFill>
              </a:rPr>
              <a:t>Base RDD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396212" y="2775892"/>
            <a:ext cx="3480347" cy="3851443"/>
            <a:chOff x="5615710" y="2743323"/>
            <a:chExt cx="3071090" cy="385144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22" name="Rounded Rectangle 21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BD186D0-15AC-E943-8D04-34A43999ECF6}"/>
              </a:ext>
            </a:extLst>
          </p:cNvPr>
          <p:cNvSpPr txBox="1"/>
          <p:nvPr/>
        </p:nvSpPr>
        <p:spPr>
          <a:xfrm>
            <a:off x="771207" y="2736443"/>
            <a:ext cx="1028457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136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3"/>
            <a:ext cx="10284576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396212" y="2775892"/>
            <a:ext cx="3480347" cy="3851443"/>
            <a:chOff x="5615710" y="2743323"/>
            <a:chExt cx="3071090" cy="385144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34" name="Rounded Rectangle 33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313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3"/>
            <a:ext cx="10284576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396211" y="2775892"/>
            <a:ext cx="3480348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  <p:sp>
        <p:nvSpPr>
          <p:cNvPr id="37" name="Rectangular Callout 36"/>
          <p:cNvSpPr/>
          <p:nvPr/>
        </p:nvSpPr>
        <p:spPr>
          <a:xfrm>
            <a:off x="2390464" y="2273938"/>
            <a:ext cx="3311641" cy="348919"/>
          </a:xfrm>
          <a:prstGeom prst="wedgeRectCallout">
            <a:avLst>
              <a:gd name="adj1" fmla="val -77221"/>
              <a:gd name="adj2" fmla="val 213974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478C"/>
                </a:solidFill>
              </a:rPr>
              <a:t>Transformed RDD</a:t>
            </a:r>
          </a:p>
        </p:txBody>
      </p:sp>
    </p:spTree>
    <p:extLst>
      <p:ext uri="{BB962C8B-B14F-4D97-AF65-F5344CB8AC3E}">
        <p14:creationId xmlns:p14="http://schemas.microsoft.com/office/powerpoint/2010/main" val="185439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</a:t>
            </a:r>
            <a:r>
              <a:rPr lang="en-US" dirty="0"/>
              <a:t>xtract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u="sng" dirty="0"/>
              <a:t>T</a:t>
            </a:r>
            <a:r>
              <a:rPr lang="en-US" dirty="0"/>
              <a:t>ransform </a:t>
            </a:r>
            <a:r>
              <a:rPr lang="en-US" dirty="0">
                <a:sym typeface="Wingdings"/>
              </a:rPr>
              <a:t> </a:t>
            </a:r>
            <a:r>
              <a:rPr lang="en-US" b="1" u="sng" dirty="0"/>
              <a:t>L</a:t>
            </a:r>
            <a:r>
              <a:rPr lang="en-US" dirty="0"/>
              <a:t>oad (ETL)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b="1" dirty="0"/>
              <a:t>Extract &amp; Load:</a:t>
            </a:r>
            <a:r>
              <a:rPr lang="en-US" dirty="0"/>
              <a:t> provides a snapshot of operational data</a:t>
            </a:r>
          </a:p>
          <a:p>
            <a:pPr lvl="1"/>
            <a:r>
              <a:rPr lang="en-US" dirty="0"/>
              <a:t>Historical snapshot</a:t>
            </a:r>
          </a:p>
          <a:p>
            <a:pPr lvl="1"/>
            <a:r>
              <a:rPr lang="en-US" dirty="0"/>
              <a:t>Data in a single system</a:t>
            </a:r>
          </a:p>
          <a:p>
            <a:pPr lvl="1"/>
            <a:r>
              <a:rPr lang="en-US" dirty="0"/>
              <a:t>Isolates analytics queries (e.g., Deep Learning) from business critical services (e.g., processing user purchase)</a:t>
            </a:r>
          </a:p>
          <a:p>
            <a:pPr lvl="1"/>
            <a:r>
              <a:rPr lang="en-US" dirty="0"/>
              <a:t>Easy!</a:t>
            </a:r>
          </a:p>
          <a:p>
            <a:pPr marL="14287" indent="0">
              <a:buNone/>
            </a:pPr>
            <a:r>
              <a:rPr lang="en-US" b="1" dirty="0"/>
              <a:t>Transform: </a:t>
            </a:r>
            <a:r>
              <a:rPr lang="en-US" dirty="0"/>
              <a:t>clean and prepare data for analytics in a unified representation</a:t>
            </a:r>
          </a:p>
          <a:p>
            <a:pPr lvl="1"/>
            <a:r>
              <a:rPr lang="en-US" b="1" dirty="0"/>
              <a:t>Difficult </a:t>
            </a:r>
            <a:r>
              <a:rPr lang="en-US" b="1" dirty="0">
                <a:sym typeface="Wingdings"/>
              </a:rPr>
              <a:t> </a:t>
            </a:r>
            <a:r>
              <a:rPr lang="en-US" dirty="0">
                <a:sym typeface="Wingdings"/>
              </a:rPr>
              <a:t>often requires specialized code and tools</a:t>
            </a:r>
            <a:endParaRPr lang="en-US" b="1" dirty="0"/>
          </a:p>
          <a:p>
            <a:pPr lvl="1"/>
            <a:r>
              <a:rPr lang="en-US" dirty="0"/>
              <a:t>Different schemas, encodings, granularities</a:t>
            </a:r>
          </a:p>
        </p:txBody>
      </p:sp>
    </p:spTree>
    <p:extLst>
      <p:ext uri="{BB962C8B-B14F-4D97-AF65-F5344CB8AC3E}">
        <p14:creationId xmlns:p14="http://schemas.microsoft.com/office/powerpoint/2010/main" val="2428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7" y="2775892"/>
            <a:ext cx="3466352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868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8" y="2775892"/>
            <a:ext cx="3466353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7973887" y="4419615"/>
            <a:ext cx="1447925" cy="311728"/>
          </a:xfrm>
          <a:prstGeom prst="wedgeRectCallout">
            <a:avLst>
              <a:gd name="adj1" fmla="val -77556"/>
              <a:gd name="adj2" fmla="val 5213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610531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7" y="2775892"/>
            <a:ext cx="3466352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812565" y="2740102"/>
            <a:ext cx="3814620" cy="3075343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22" name="Rectangle 21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910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7" y="2775892"/>
            <a:ext cx="3466351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85521" y="3074922"/>
            <a:ext cx="1437855" cy="600181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48251" y="3698193"/>
            <a:ext cx="1522847" cy="109766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7708169" y="4310586"/>
            <a:ext cx="1752475" cy="52768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96011" y="3320768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59495" y="4141008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4569" y="4795857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32" name="Rectangle 31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442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7" y="2775892"/>
            <a:ext cx="3466352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cxnSp>
        <p:nvCxnSpPr>
          <p:cNvPr id="12" name="Curved Connector 11"/>
          <p:cNvCxnSpPr>
            <a:stCxn id="16" idx="3"/>
            <a:endCxn id="41" idx="3"/>
          </p:cNvCxnSpPr>
          <p:nvPr/>
        </p:nvCxnSpPr>
        <p:spPr>
          <a:xfrm>
            <a:off x="9031763" y="5636491"/>
            <a:ext cx="43796" cy="617004"/>
          </a:xfrm>
          <a:prstGeom prst="curvedConnector3">
            <a:avLst>
              <a:gd name="adj1" fmla="val 621965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7" idx="3"/>
            <a:endCxn id="40" idx="3"/>
          </p:cNvCxnSpPr>
          <p:nvPr/>
        </p:nvCxnSpPr>
        <p:spPr>
          <a:xfrm>
            <a:off x="11505304" y="4974813"/>
            <a:ext cx="327786" cy="617643"/>
          </a:xfrm>
          <a:prstGeom prst="curvedConnector3">
            <a:avLst>
              <a:gd name="adj1" fmla="val 16974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5" idx="3"/>
            <a:endCxn id="36" idx="3"/>
          </p:cNvCxnSpPr>
          <p:nvPr/>
        </p:nvCxnSpPr>
        <p:spPr>
          <a:xfrm>
            <a:off x="11627183" y="2919057"/>
            <a:ext cx="338076" cy="615476"/>
          </a:xfrm>
          <a:prstGeom prst="curvedConnector3">
            <a:avLst>
              <a:gd name="adj1" fmla="val 137932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86090" y="5539049"/>
            <a:ext cx="1257075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Read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HDFS</a:t>
            </a:r>
          </a:p>
          <a:p>
            <a:r>
              <a:rPr lang="en-US" sz="2133" dirty="0">
                <a:cs typeface="Avenir Light"/>
              </a:rPr>
              <a:t>Partition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226098" y="5733544"/>
            <a:ext cx="1257075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Read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HDFS</a:t>
            </a:r>
          </a:p>
          <a:p>
            <a:r>
              <a:rPr lang="en-US" sz="2133" dirty="0">
                <a:cs typeface="Avenir Light"/>
              </a:rPr>
              <a:t>Partition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248425" y="3647348"/>
            <a:ext cx="1257075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Read</a:t>
            </a:r>
          </a:p>
          <a:p>
            <a:r>
              <a:rPr lang="en-US" sz="2133" dirty="0">
                <a:cs typeface="Avenir Light"/>
              </a:rPr>
              <a:t>HDFS</a:t>
            </a:r>
          </a:p>
          <a:p>
            <a:r>
              <a:rPr lang="en-US" sz="2133" dirty="0">
                <a:cs typeface="Avenir Light"/>
              </a:rPr>
              <a:t>Partition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36" name="Rectangle 35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3659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410207" y="2775892"/>
            <a:ext cx="3466352" cy="3851443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cxnSp>
        <p:nvCxnSpPr>
          <p:cNvPr id="10" name="Curved Connector 9"/>
          <p:cNvCxnSpPr>
            <a:stCxn id="16" idx="3"/>
            <a:endCxn id="29" idx="3"/>
          </p:cNvCxnSpPr>
          <p:nvPr/>
        </p:nvCxnSpPr>
        <p:spPr>
          <a:xfrm flipV="1">
            <a:off x="9031763" y="5321144"/>
            <a:ext cx="447690" cy="315347"/>
          </a:xfrm>
          <a:prstGeom prst="curvedConnector3">
            <a:avLst>
              <a:gd name="adj1" fmla="val 151062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7" idx="3"/>
            <a:endCxn id="28" idx="3"/>
          </p:cNvCxnSpPr>
          <p:nvPr/>
        </p:nvCxnSpPr>
        <p:spPr>
          <a:xfrm flipV="1">
            <a:off x="11505304" y="4682679"/>
            <a:ext cx="234028" cy="292134"/>
          </a:xfrm>
          <a:prstGeom prst="curvedConnector3">
            <a:avLst>
              <a:gd name="adj1" fmla="val 19768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5" idx="3"/>
            <a:endCxn id="27" idx="3"/>
          </p:cNvCxnSpPr>
          <p:nvPr/>
        </p:nvCxnSpPr>
        <p:spPr>
          <a:xfrm flipV="1">
            <a:off x="11627183" y="2609360"/>
            <a:ext cx="198356" cy="309697"/>
          </a:xfrm>
          <a:prstGeom prst="curvedConnector3">
            <a:avLst>
              <a:gd name="adj1" fmla="val 215247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273981" y="5569286"/>
            <a:ext cx="1398140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&amp; Cache</a:t>
            </a:r>
          </a:p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Data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22488" y="5748173"/>
            <a:ext cx="1398140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&amp; Cache</a:t>
            </a:r>
          </a:p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22488" y="3667683"/>
            <a:ext cx="1398140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&amp; Cache</a:t>
            </a:r>
          </a:p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Data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41" name="Rectangle 40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31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45277" y="2775893"/>
            <a:ext cx="3131280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7630914" y="4432927"/>
            <a:ext cx="1570183" cy="44950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9284231" y="3872587"/>
            <a:ext cx="1277692" cy="90516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V="1">
            <a:off x="9179542" y="2974345"/>
            <a:ext cx="1213045" cy="494147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395211" y="3199824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97911" y="4090659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24202" y="4693652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43" name="Rectangle 42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766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32689" y="2775893"/>
            <a:ext cx="3143871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208" y="4879142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35" name="Rectangle 34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4616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32689" y="2775893"/>
            <a:ext cx="3143871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208" y="4879142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985521" y="3074922"/>
            <a:ext cx="1437855" cy="600181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848251" y="3698193"/>
            <a:ext cx="1522847" cy="109766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7708169" y="4310586"/>
            <a:ext cx="1752475" cy="52768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96011" y="3320768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08695" y="4090208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84569" y="4795857"/>
            <a:ext cx="8146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42" name="Rectangle 41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0935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32689" y="2775893"/>
            <a:ext cx="3143872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208" y="4879142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cxnSp>
        <p:nvCxnSpPr>
          <p:cNvPr id="31" name="Curved Connector 30"/>
          <p:cNvCxnSpPr/>
          <p:nvPr/>
        </p:nvCxnSpPr>
        <p:spPr>
          <a:xfrm flipV="1">
            <a:off x="9031763" y="5354597"/>
            <a:ext cx="447691" cy="281895"/>
          </a:xfrm>
          <a:prstGeom prst="curvedConnector3">
            <a:avLst>
              <a:gd name="adj1" fmla="val 16808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257050" y="5569286"/>
            <a:ext cx="1173719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from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22490" y="3667683"/>
            <a:ext cx="1173719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from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Cache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991379" y="5721686"/>
            <a:ext cx="1173719" cy="8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3" dirty="0">
                <a:cs typeface="Avenir Light"/>
              </a:rPr>
              <a:t>Process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from</a:t>
            </a:r>
            <a:br>
              <a:rPr lang="en-US" sz="2133" dirty="0">
                <a:cs typeface="Avenir Light"/>
              </a:rPr>
            </a:br>
            <a:r>
              <a:rPr lang="en-US" sz="2133" dirty="0">
                <a:cs typeface="Avenir Light"/>
              </a:rPr>
              <a:t>Cache</a:t>
            </a:r>
          </a:p>
        </p:txBody>
      </p:sp>
      <p:cxnSp>
        <p:nvCxnSpPr>
          <p:cNvPr id="41" name="Curved Connector 40"/>
          <p:cNvCxnSpPr/>
          <p:nvPr/>
        </p:nvCxnSpPr>
        <p:spPr>
          <a:xfrm flipV="1">
            <a:off x="11515626" y="4709317"/>
            <a:ext cx="198356" cy="276244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flipV="1">
            <a:off x="11627185" y="2642813"/>
            <a:ext cx="198356" cy="276244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47" name="Rectangle 46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4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7036" y="3731960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842343" y="286249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2009105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969268" y="5277304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96637" y="1277296"/>
            <a:ext cx="1650734" cy="4939743"/>
            <a:chOff x="2394924" y="1277295"/>
            <a:chExt cx="1650734" cy="4939743"/>
          </a:xfrm>
        </p:grpSpPr>
        <p:sp>
          <p:nvSpPr>
            <p:cNvPr id="44" name="Right Arrow 43"/>
            <p:cNvSpPr/>
            <p:nvPr/>
          </p:nvSpPr>
          <p:spPr>
            <a:xfrm rot="1433144">
              <a:off x="2501504" y="1277295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20220076">
              <a:off x="2469210" y="2361956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6" name="Right Arrow 45"/>
            <p:cNvSpPr/>
            <p:nvPr/>
          </p:nvSpPr>
          <p:spPr>
            <a:xfrm rot="19310221">
              <a:off x="2394924" y="3408901"/>
              <a:ext cx="1650734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rot="18431872">
              <a:off x="2103159" y="4642091"/>
              <a:ext cx="2262192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</p:grp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36491" y="4442601"/>
            <a:ext cx="5880885" cy="12003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How is data organized in the Data Warehouse?</a:t>
            </a:r>
          </a:p>
        </p:txBody>
      </p:sp>
    </p:spTree>
    <p:extLst>
      <p:ext uri="{BB962C8B-B14F-4D97-AF65-F5344CB8AC3E}">
        <p14:creationId xmlns:p14="http://schemas.microsoft.com/office/powerpoint/2010/main" val="329582131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45280" y="2775893"/>
            <a:ext cx="3131281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208" y="4879142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7630914" y="4432927"/>
            <a:ext cx="1570183" cy="44950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9284231" y="3872587"/>
            <a:ext cx="1277692" cy="90516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9179542" y="2974345"/>
            <a:ext cx="1213045" cy="494147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95211" y="3199824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048711" y="4090659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24202" y="4693652"/>
            <a:ext cx="9701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cs typeface="Avenir Light"/>
              </a:rPr>
              <a:t>results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47" name="Rectangle 46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45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07" y="5499099"/>
            <a:ext cx="1273444" cy="112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30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b="0" dirty="0"/>
              <a:t>Log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7984"/>
            <a:ext cx="10972800" cy="1371600"/>
          </a:xfr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3733" dirty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207" y="2736444"/>
            <a:ext cx="1028457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spark.textFile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://</a:t>
            </a:r>
            <a:r>
              <a:rPr lang="en-US" sz="1867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errors = </a:t>
            </a: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latin typeface="Lucida Console"/>
                <a:cs typeface="Lucida Console"/>
              </a:rPr>
              <a:t>messages = </a:t>
            </a:r>
            <a:r>
              <a:rPr lang="en-US" sz="1867" dirty="0" err="1">
                <a:latin typeface="Lucida Console"/>
                <a:cs typeface="Lucida Console"/>
              </a:rPr>
              <a:t>errors.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867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800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32689" y="2775893"/>
            <a:ext cx="3143872" cy="3185513"/>
            <a:chOff x="5923729" y="2743323"/>
            <a:chExt cx="2763071" cy="31855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407983" y="2740103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2563" y="5457537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286104" y="4795859"/>
            <a:ext cx="1219200" cy="3579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209" y="4555153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208" y="4879142"/>
            <a:ext cx="85148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33"/>
              </a:spcBef>
            </a:pPr>
            <a:r>
              <a:rPr lang="en-US" sz="1867" dirty="0" err="1">
                <a:latin typeface="Lucida Console"/>
                <a:cs typeface="Lucida Console"/>
              </a:rPr>
              <a:t>messages.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dirty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3255" y="3484662"/>
            <a:ext cx="1219200" cy="3579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Driver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295379" y="5279654"/>
            <a:ext cx="6224451" cy="1578345"/>
          </a:xfrm>
          <a:prstGeom prst="roundRect">
            <a:avLst>
              <a:gd name="adj" fmla="val 5511"/>
            </a:avLst>
          </a:prstGeom>
          <a:solidFill>
            <a:srgbClr val="FF66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Source Sans Pro Light"/>
                <a:cs typeface="Source Sans Pro Light"/>
              </a:rPr>
              <a:t>Cache your data </a:t>
            </a:r>
            <a:r>
              <a:rPr lang="en-US" sz="2400" b="1" dirty="0">
                <a:solidFill>
                  <a:srgbClr val="FFFFFF"/>
                </a:solidFill>
                <a:latin typeface="Source Sans Pro Light"/>
                <a:cs typeface="Source Sans Pro Light"/>
                <a:sym typeface="Wingdings"/>
              </a:rPr>
              <a:t></a:t>
            </a:r>
            <a:r>
              <a:rPr lang="en-US" sz="2400" b="1" dirty="0">
                <a:solidFill>
                  <a:srgbClr val="FFFFFF"/>
                </a:solidFill>
                <a:latin typeface="Source Sans Pro Light"/>
                <a:cs typeface="Source Sans Pro Light"/>
              </a:rPr>
              <a:t> Faster Results</a:t>
            </a:r>
          </a:p>
          <a:p>
            <a:r>
              <a:rPr lang="en-US" sz="2400" b="1" i="1" dirty="0">
                <a:solidFill>
                  <a:srgbClr val="FFFFFF"/>
                </a:solidFill>
                <a:latin typeface="Source Sans Pro Light"/>
                <a:cs typeface="Source Sans Pro Light"/>
              </a:rPr>
              <a:t>Full-text search of Wikipedia</a:t>
            </a:r>
          </a:p>
          <a:p>
            <a:pPr marL="380990" indent="-38099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Source Sans Pro Light"/>
                <a:cs typeface="Source Sans Pro Light"/>
              </a:rPr>
              <a:t>60GB on 20 EC2 machines</a:t>
            </a:r>
          </a:p>
          <a:p>
            <a:pPr marL="380990" indent="-38099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Source Sans Pro Light"/>
                <a:cs typeface="Source Sans Pro Light"/>
              </a:rPr>
              <a:t>0.5 sec from </a:t>
            </a:r>
            <a:r>
              <a:rPr lang="en-US" sz="2400" dirty="0" err="1">
                <a:solidFill>
                  <a:srgbClr val="FFFFFF"/>
                </a:solidFill>
                <a:latin typeface="Source Sans Pro Light"/>
                <a:cs typeface="Source Sans Pro Light"/>
              </a:rPr>
              <a:t>mem</a:t>
            </a:r>
            <a:r>
              <a:rPr lang="en-US" sz="2400" dirty="0">
                <a:solidFill>
                  <a:srgbClr val="FFFFFF"/>
                </a:solidFill>
                <a:latin typeface="Source Sans Pro Light"/>
                <a:cs typeface="Source Sans Pro Light"/>
              </a:rPr>
              <a:t> vs. 20s for on-disk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07983" y="2449062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321776" y="4522381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61897" y="5160846"/>
            <a:ext cx="1417556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Cache 3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772401" y="3377597"/>
            <a:ext cx="4192858" cy="3040137"/>
            <a:chOff x="5829300" y="2533197"/>
            <a:chExt cx="2826433" cy="2280103"/>
          </a:xfrm>
        </p:grpSpPr>
        <p:sp>
          <p:nvSpPr>
            <p:cNvPr id="38" name="Rectangle 37"/>
            <p:cNvSpPr/>
            <p:nvPr/>
          </p:nvSpPr>
          <p:spPr>
            <a:xfrm>
              <a:off x="7747000" y="2533197"/>
              <a:ext cx="908733" cy="235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96201" y="4070682"/>
              <a:ext cx="870436" cy="247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29300" y="4566941"/>
              <a:ext cx="878467" cy="246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/>
                <a:t>Partition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3843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r>
              <a:rPr lang="en-US" dirty="0"/>
              <a:t>Abstraction: </a:t>
            </a:r>
            <a:r>
              <a:rPr lang="en-US" i="1" dirty="0"/>
              <a:t>Dataflow Operators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57400" y="2107082"/>
            <a:ext cx="4038600" cy="4217519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leftOuterJoin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2103438"/>
            <a:ext cx="4038600" cy="4221163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reduceByKey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groupByKey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cogroup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zip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7848600" y="2073275"/>
            <a:ext cx="27432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partitionBy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mapWith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>
                <a:latin typeface="Lucida Console"/>
                <a:cs typeface="Lucida Console"/>
              </a:rPr>
              <a:t>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0" y="1981200"/>
            <a:ext cx="8153400" cy="4724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57400" y="2107082"/>
            <a:ext cx="694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1" y="2117312"/>
            <a:ext cx="12046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9070091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r>
              <a:rPr lang="en-US" dirty="0"/>
              <a:t>Abstraction: </a:t>
            </a:r>
            <a:r>
              <a:rPr lang="en-US" i="1" dirty="0"/>
              <a:t>Dataflow Operators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57400" y="2107082"/>
            <a:ext cx="4038600" cy="4217519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leftOuterJoin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2103438"/>
            <a:ext cx="4038600" cy="4221163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reduceByKey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groupByKey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cogroup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zip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7848600" y="2073275"/>
            <a:ext cx="27432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partitionBy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mapWith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>
                <a:latin typeface="Lucida Console"/>
                <a:cs typeface="Lucida Console"/>
              </a:rPr>
              <a:t>...</a:t>
            </a:r>
          </a:p>
        </p:txBody>
      </p:sp>
      <p:sp>
        <p:nvSpPr>
          <p:cNvPr id="3" name="Rectangle 2"/>
          <p:cNvSpPr/>
          <p:nvPr/>
        </p:nvSpPr>
        <p:spPr>
          <a:xfrm>
            <a:off x="2057400" y="2107082"/>
            <a:ext cx="694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1" y="2117312"/>
            <a:ext cx="12046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973204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Support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half" idx="4294967295"/>
          </p:nvPr>
        </p:nvSpPr>
        <p:spPr>
          <a:xfrm>
            <a:off x="7557925" y="1592816"/>
            <a:ext cx="4517788" cy="4999261"/>
          </a:xfrm>
          <a:prstGeom prst="rect">
            <a:avLst/>
          </a:prstGeom>
        </p:spPr>
        <p:txBody>
          <a:bodyPr numCol="1">
            <a:noAutofit/>
          </a:bodyPr>
          <a:lstStyle/>
          <a:p>
            <a:r>
              <a:rPr lang="en-US" sz="2667" b="1" dirty="0">
                <a:solidFill>
                  <a:srgbClr val="FF6600"/>
                </a:solidFill>
              </a:rPr>
              <a:t>Standalone Programs</a:t>
            </a:r>
          </a:p>
          <a:p>
            <a:pPr marL="156629" indent="-156629"/>
            <a:r>
              <a:rPr lang="en-US" sz="2667" dirty="0"/>
              <a:t>Python, </a:t>
            </a:r>
            <a:r>
              <a:rPr lang="en-US" sz="2667" dirty="0" err="1"/>
              <a:t>Scala</a:t>
            </a:r>
            <a:r>
              <a:rPr lang="en-US" sz="2667" dirty="0"/>
              <a:t>, &amp; Java</a:t>
            </a:r>
          </a:p>
          <a:p>
            <a:endParaRPr lang="en-US" sz="2667" dirty="0"/>
          </a:p>
          <a:p>
            <a:r>
              <a:rPr lang="en-US" sz="2667" b="1" dirty="0">
                <a:solidFill>
                  <a:srgbClr val="FF6600"/>
                </a:solidFill>
              </a:rPr>
              <a:t>Interactive Shells</a:t>
            </a:r>
            <a:endParaRPr lang="en-US" sz="2667" b="1" dirty="0"/>
          </a:p>
          <a:p>
            <a:pPr marL="232828" indent="-232828"/>
            <a:r>
              <a:rPr lang="en-US" sz="2667" dirty="0"/>
              <a:t>Python &amp; </a:t>
            </a:r>
            <a:r>
              <a:rPr lang="en-US" sz="2667" dirty="0" err="1"/>
              <a:t>Scala</a:t>
            </a:r>
            <a:endParaRPr lang="en-US" sz="2667" dirty="0"/>
          </a:p>
          <a:p>
            <a:endParaRPr lang="en-US" sz="2667" dirty="0"/>
          </a:p>
          <a:p>
            <a:r>
              <a:rPr lang="en-US" sz="2667" b="1" dirty="0">
                <a:solidFill>
                  <a:srgbClr val="FF6600"/>
                </a:solidFill>
              </a:rPr>
              <a:t>Performance</a:t>
            </a:r>
          </a:p>
          <a:p>
            <a:pPr marL="232828" indent="-232828"/>
            <a:r>
              <a:rPr lang="en-US" sz="2667" dirty="0"/>
              <a:t>Java &amp; </a:t>
            </a:r>
            <a:r>
              <a:rPr lang="en-US" sz="2667" dirty="0" err="1"/>
              <a:t>Scala</a:t>
            </a:r>
            <a:r>
              <a:rPr lang="en-US" sz="2667" dirty="0"/>
              <a:t> are faster due to static typing</a:t>
            </a:r>
          </a:p>
          <a:p>
            <a:pPr marL="232828" indent="-232828"/>
            <a:r>
              <a:rPr lang="en-US" sz="2667" dirty="0"/>
              <a:t>…but Python is often fine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/>
          </p:nvPr>
        </p:nvSpPr>
        <p:spPr>
          <a:xfrm>
            <a:off x="618355" y="1422401"/>
            <a:ext cx="6827925" cy="1316163"/>
          </a:xfr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Bef>
                <a:spcPts val="1600"/>
              </a:spcBef>
            </a:pPr>
            <a:r>
              <a:rPr lang="en-US" sz="3733" b="1" dirty="0">
                <a:solidFill>
                  <a:srgbClr val="FF6600"/>
                </a:solidFill>
              </a:rPr>
              <a:t>Python</a:t>
            </a:r>
            <a:endParaRPr lang="en-US" sz="3733" b="1" dirty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>
              <a:lnSpc>
                <a:spcPct val="80000"/>
              </a:lnSpc>
              <a:spcBef>
                <a:spcPts val="1600"/>
              </a:spcBef>
            </a:pPr>
            <a:r>
              <a:rPr lang="en-US" sz="1867" dirty="0">
                <a:latin typeface="Lucida Console"/>
                <a:cs typeface="Lucida Console"/>
              </a:rPr>
              <a:t>lines = </a:t>
            </a:r>
            <a:r>
              <a:rPr lang="en-US" sz="1867" dirty="0" err="1">
                <a:latin typeface="Lucida Console"/>
                <a:cs typeface="Lucida Console"/>
              </a:rPr>
              <a:t>sc.textFile</a:t>
            </a:r>
            <a:r>
              <a:rPr lang="en-US" sz="1867" dirty="0">
                <a:latin typeface="Lucida Console"/>
                <a:cs typeface="Lucida Console"/>
              </a:rPr>
              <a:t>(...)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lambda s: “ERROR” in s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b="1" dirty="0">
              <a:solidFill>
                <a:srgbClr val="FF6600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4757" y="2966291"/>
            <a:ext cx="6831527" cy="125858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sz="3733" b="1" dirty="0" err="1">
                <a:solidFill>
                  <a:srgbClr val="FF6600"/>
                </a:solidFill>
              </a:rPr>
              <a:t>Scala</a:t>
            </a:r>
            <a:endParaRPr lang="en-US" sz="1867" dirty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sz="1867" b="1" dirty="0" err="1">
                <a:latin typeface="Lucida Console"/>
                <a:cs typeface="Lucida Console"/>
              </a:rPr>
              <a:t>val</a:t>
            </a:r>
            <a:r>
              <a:rPr lang="en-US" sz="1867" dirty="0">
                <a:latin typeface="Lucida Console"/>
                <a:cs typeface="Lucida Console"/>
              </a:rPr>
              <a:t> lines = </a:t>
            </a:r>
            <a:r>
              <a:rPr lang="en-US" sz="1867" dirty="0" err="1">
                <a:latin typeface="Lucida Console"/>
                <a:cs typeface="Lucida Console"/>
              </a:rPr>
              <a:t>sc.textFile</a:t>
            </a:r>
            <a:r>
              <a:rPr lang="en-US" sz="1867" dirty="0">
                <a:latin typeface="Lucida Console"/>
                <a:cs typeface="Lucida Console"/>
              </a:rPr>
              <a:t>(...)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867" dirty="0" err="1">
                <a:solidFill>
                  <a:srgbClr val="FF0080"/>
                </a:solidFill>
                <a:latin typeface="Lucida Console"/>
                <a:cs typeface="Lucida Console"/>
              </a:rPr>
              <a:t>x.contains</a:t>
            </a:r>
            <a:r>
              <a:rPr lang="en-US" sz="1867" dirty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67" dirty="0">
                <a:latin typeface="Lucida Console"/>
                <a:cs typeface="Lucida Console"/>
              </a:rPr>
              <a:t>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</a:t>
            </a:r>
            <a:endParaRPr lang="en-US" sz="1867" b="1" dirty="0">
              <a:solidFill>
                <a:srgbClr val="FF6600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14746" y="4438292"/>
            <a:ext cx="6831537" cy="216778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sz="3733" b="1" dirty="0">
                <a:solidFill>
                  <a:srgbClr val="FF6600"/>
                </a:solidFill>
              </a:rPr>
              <a:t>Java</a:t>
            </a:r>
          </a:p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sz="1867" dirty="0" err="1">
                <a:latin typeface="Lucida Console"/>
                <a:cs typeface="Lucida Console"/>
              </a:rPr>
              <a:t>JavaRDD</a:t>
            </a:r>
            <a:r>
              <a:rPr lang="en-US" sz="1867" dirty="0">
                <a:latin typeface="Lucida Console"/>
                <a:cs typeface="Lucida Console"/>
              </a:rPr>
              <a:t>&lt;String&gt; lines = </a:t>
            </a:r>
            <a:r>
              <a:rPr lang="en-US" sz="1867" dirty="0" err="1">
                <a:latin typeface="Lucida Console"/>
                <a:cs typeface="Lucida Console"/>
              </a:rPr>
              <a:t>sc.textFile</a:t>
            </a:r>
            <a:r>
              <a:rPr lang="en-US" sz="1867" dirty="0">
                <a:latin typeface="Lucida Console"/>
                <a:cs typeface="Lucida Console"/>
              </a:rPr>
              <a:t>(...);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 err="1">
                <a:latin typeface="Lucida Console"/>
                <a:cs typeface="Lucida Console"/>
              </a:rPr>
              <a:t>lines.</a:t>
            </a:r>
            <a:r>
              <a:rPr lang="en-US" sz="1867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b="1" dirty="0">
                <a:latin typeface="Lucida Console"/>
                <a:cs typeface="Lucida Console"/>
              </a:rPr>
              <a:t>new</a:t>
            </a:r>
            <a:r>
              <a:rPr lang="en-US" sz="1867" dirty="0">
                <a:latin typeface="Lucida Console"/>
                <a:cs typeface="Lucida Console"/>
              </a:rPr>
              <a:t> Function&lt;String, Boolean&gt;() {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>
                <a:latin typeface="Lucida Console"/>
                <a:cs typeface="Lucida Console"/>
              </a:rPr>
              <a:t>  Boolean call(String s) {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>
                <a:latin typeface="Lucida Console"/>
                <a:cs typeface="Lucida Console"/>
              </a:rPr>
              <a:t>    </a:t>
            </a:r>
            <a:r>
              <a:rPr lang="en-US" sz="1867" b="1" dirty="0">
                <a:latin typeface="Lucida Console"/>
                <a:cs typeface="Lucida Console"/>
              </a:rPr>
              <a:t>return</a:t>
            </a:r>
            <a:r>
              <a:rPr lang="en-US" sz="1867" dirty="0">
                <a:latin typeface="Lucida Console"/>
                <a:cs typeface="Lucida Console"/>
              </a:rPr>
              <a:t> </a:t>
            </a:r>
            <a:r>
              <a:rPr lang="en-US" sz="1867" dirty="0" err="1">
                <a:latin typeface="Lucida Console"/>
                <a:cs typeface="Lucida Console"/>
              </a:rPr>
              <a:t>s.contains</a:t>
            </a:r>
            <a:r>
              <a:rPr lang="en-US" sz="1867" dirty="0">
                <a:latin typeface="Lucida Console"/>
                <a:cs typeface="Lucida Console"/>
              </a:rPr>
              <a:t>(</a:t>
            </a:r>
            <a:r>
              <a:rPr lang="en-US" sz="1867" dirty="0">
                <a:solidFill>
                  <a:srgbClr val="000090"/>
                </a:solidFill>
                <a:latin typeface="Lucida Console"/>
                <a:cs typeface="Lucida Console"/>
              </a:rPr>
              <a:t>“error”</a:t>
            </a:r>
            <a:r>
              <a:rPr lang="en-US" sz="1867" dirty="0">
                <a:latin typeface="Lucida Console"/>
                <a:cs typeface="Lucida Console"/>
              </a:rPr>
              <a:t>);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>
                <a:latin typeface="Lucida Console"/>
                <a:cs typeface="Lucida Console"/>
              </a:rPr>
              <a:t>  }</a:t>
            </a:r>
            <a:br>
              <a:rPr lang="en-US" sz="1867" dirty="0">
                <a:latin typeface="Lucida Console"/>
                <a:cs typeface="Lucida Console"/>
              </a:rPr>
            </a:br>
            <a:r>
              <a:rPr lang="en-US" sz="1867" dirty="0">
                <a:latin typeface="Lucida Console"/>
                <a:cs typeface="Lucida Console"/>
              </a:rPr>
              <a:t>}).</a:t>
            </a:r>
            <a:r>
              <a:rPr lang="en-US" sz="1867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867" dirty="0">
                <a:latin typeface="Lucida Console"/>
                <a:cs typeface="Lucida Console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783106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59200</TotalTime>
  <Words>6314</Words>
  <Application>Microsoft Macintosh PowerPoint</Application>
  <PresentationFormat>Widescreen</PresentationFormat>
  <Paragraphs>2219</Paragraphs>
  <Slides>94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15" baseType="lpstr">
      <vt:lpstr>ＭＳ Ｐゴシック</vt:lpstr>
      <vt:lpstr>Arial</vt:lpstr>
      <vt:lpstr>Avenir Light</vt:lpstr>
      <vt:lpstr>Calibri</vt:lpstr>
      <vt:lpstr>Century Gothic</vt:lpstr>
      <vt:lpstr>Comic Sans MS</vt:lpstr>
      <vt:lpstr>Consolas</vt:lpstr>
      <vt:lpstr>Corbel</vt:lpstr>
      <vt:lpstr>Courier New</vt:lpstr>
      <vt:lpstr>Gill Sans Light</vt:lpstr>
      <vt:lpstr>Helvetica Neue</vt:lpstr>
      <vt:lpstr>Helvetica Neue Light</vt:lpstr>
      <vt:lpstr>Lucida Console</vt:lpstr>
      <vt:lpstr>Mangal</vt:lpstr>
      <vt:lpstr>Monaco</vt:lpstr>
      <vt:lpstr>Source Sans Pro </vt:lpstr>
      <vt:lpstr>Source Sans Pro Light</vt:lpstr>
      <vt:lpstr>Times</vt:lpstr>
      <vt:lpstr>Wingdings</vt:lpstr>
      <vt:lpstr>1_Office Theme</vt:lpstr>
      <vt:lpstr>Custom Theme</vt:lpstr>
      <vt:lpstr>Big Data Analytics Map-Reduce and Spark</vt:lpstr>
      <vt:lpstr>From SQL to Big Data (with SQL)</vt:lpstr>
      <vt:lpstr>Data in the Organization</vt:lpstr>
      <vt:lpstr>PowerPoint Presentation</vt:lpstr>
      <vt:lpstr>PowerPoint Presentation</vt:lpstr>
      <vt:lpstr>Operational Data Stores</vt:lpstr>
      <vt:lpstr>PowerPoint Presentation</vt:lpstr>
      <vt:lpstr>Extract  Transform  Load (ETL)</vt:lpstr>
      <vt:lpstr>PowerPoint Presentation</vt:lpstr>
      <vt:lpstr>Example Sales Data</vt:lpstr>
      <vt:lpstr>Multidimensional Data Model</vt:lpstr>
      <vt:lpstr>Multidimensional Data Model</vt:lpstr>
      <vt:lpstr>The Star Schema</vt:lpstr>
      <vt:lpstr>The Star Schema</vt:lpstr>
      <vt:lpstr>The Star Schema</vt:lpstr>
      <vt:lpstr>The Snowflake Schema</vt:lpstr>
      <vt:lpstr>Which schema illustration would best organize this data?</vt:lpstr>
      <vt:lpstr>Which schema illustration would best organize this data?</vt:lpstr>
      <vt:lpstr>Online Analytics Processing (OLAP)</vt:lpstr>
      <vt:lpstr>Cross Tabulation (Pivot Tables)</vt:lpstr>
      <vt:lpstr>Cube Operator</vt:lpstr>
      <vt:lpstr>OLAP Queries</vt:lpstr>
      <vt:lpstr>OLAP Queries</vt:lpstr>
      <vt:lpstr>Reporting and Business Intelligence (BI)</vt:lpstr>
      <vt:lpstr>PowerPoint Presentation</vt:lpstr>
      <vt:lpstr>PowerPoint Presentation</vt:lpstr>
      <vt:lpstr>PowerPoint Presentation</vt:lpstr>
      <vt:lpstr>PowerPoint Presentation</vt:lpstr>
      <vt:lpstr>The Dark Side of Data Lakes</vt:lpstr>
      <vt:lpstr>A Brighter Future for Data Lakes</vt:lpstr>
      <vt:lpstr>How do we store and compute on  large unstructured datasets</vt:lpstr>
      <vt:lpstr>Distributed File Systems Storing very large files</vt:lpstr>
      <vt:lpstr>Fault Tolerant Distributed File Systems</vt:lpstr>
      <vt:lpstr>Fault Tolerant Distributed File Systems</vt:lpstr>
      <vt:lpstr>Fault Tolerant Distributed File Systems</vt:lpstr>
      <vt:lpstr>Fault Tolerant Distributed File Systems</vt:lpstr>
      <vt:lpstr>Fault Tolerant Distributed File Systems</vt:lpstr>
      <vt:lpstr>Fault Tolerant Distributed File Systems</vt:lpstr>
      <vt:lpstr>Fault Tolerant Distributed File Systems</vt:lpstr>
      <vt:lpstr>Fault Tolerant Distributed File Systems</vt:lpstr>
      <vt:lpstr>Fault Tolerant Distributed File Systems Failure Event</vt:lpstr>
      <vt:lpstr>Fault Tolerant Distributed File Systems Failure Event</vt:lpstr>
      <vt:lpstr>Fault Tolerant Distributed File Systems Failure Event</vt:lpstr>
      <vt:lpstr>Fault Tolerant Distributed File Systems Failure Event</vt:lpstr>
      <vt:lpstr>Map-Reduce Distributed Aggregation</vt:lpstr>
      <vt:lpstr>PowerPoint Presentation</vt:lpstr>
      <vt:lpstr>Simple Solution</vt:lpstr>
      <vt:lpstr>Simple Solution</vt:lpstr>
      <vt:lpstr>Simple Solution</vt:lpstr>
      <vt:lpstr>Simple Solution</vt:lpstr>
      <vt:lpstr>The Map Reduce Abstraction</vt:lpstr>
      <vt:lpstr>Key properties of Map And Reduce</vt:lpstr>
      <vt:lpstr>Executing Map Reduce</vt:lpstr>
      <vt:lpstr>Executing Map Reduce</vt:lpstr>
      <vt:lpstr>Executing Map Reduce</vt:lpstr>
      <vt:lpstr>Executing Map Reduce</vt:lpstr>
      <vt:lpstr>Executing Map Reduce</vt:lpstr>
      <vt:lpstr>Executing Map Reduce</vt:lpstr>
      <vt:lpstr>Executing Map Reduce</vt:lpstr>
      <vt:lpstr>Executing Map Reduce</vt:lpstr>
      <vt:lpstr>Interacting with  Data @ Scale</vt:lpstr>
      <vt:lpstr>Interacting With the Data</vt:lpstr>
      <vt:lpstr>Statistical Query Pattern Common Machine Learning Pattern</vt:lpstr>
      <vt:lpstr>Statistical Query Pattern Common Machine Learning Pattern</vt:lpstr>
      <vt:lpstr>Interacting With the Data</vt:lpstr>
      <vt:lpstr>Map Reduce Technologies</vt:lpstr>
      <vt:lpstr>Hadoop</vt:lpstr>
      <vt:lpstr>Hadoop</vt:lpstr>
      <vt:lpstr>PowerPoint Presentation</vt:lpstr>
      <vt:lpstr>What Is</vt:lpstr>
      <vt:lpstr>Spark Programming Abstraction</vt:lpstr>
      <vt:lpstr>RDD: Resilient Distributed Datasets</vt:lpstr>
      <vt:lpstr>Operations on RDDs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Example: Log Mining</vt:lpstr>
      <vt:lpstr>Abstraction: Dataflow Operators</vt:lpstr>
      <vt:lpstr>Abstraction: Dataflow Operators</vt:lpstr>
      <vt:lpstr>Language Support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Vikram Sreekanti</cp:lastModifiedBy>
  <cp:revision>1312</cp:revision>
  <cp:lastPrinted>2017-03-07T22:49:55Z</cp:lastPrinted>
  <dcterms:created xsi:type="dcterms:W3CDTF">2016-06-11T00:34:45Z</dcterms:created>
  <dcterms:modified xsi:type="dcterms:W3CDTF">2018-04-19T18:06:07Z</dcterms:modified>
</cp:coreProperties>
</file>